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18288000" cy="10287000"/>
  <p:notesSz cx="6858000" cy="9144000"/>
  <p:embeddedFontLst>
    <p:embeddedFont>
      <p:font typeface="Times New Roman Bold" panose="02020803070505020304" pitchFamily="18" charset="0"/>
      <p:regular r:id="rId25"/>
      <p:bold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0" d="100"/>
          <a:sy n="50" d="100"/>
        </p:scale>
        <p:origin x="946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4874B0">
                <a:alpha val="100000"/>
              </a:srgbClr>
            </a:gs>
            <a:gs pos="100000">
              <a:srgbClr val="053371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522803" y="6243499"/>
            <a:ext cx="8572348" cy="4043501"/>
          </a:xfrm>
          <a:custGeom>
            <a:avLst/>
            <a:gdLst/>
            <a:ahLst/>
            <a:cxnLst/>
            <a:rect l="l" t="t" r="r" b="b"/>
            <a:pathLst>
              <a:path w="8572348" h="4043501">
                <a:moveTo>
                  <a:pt x="0" y="0"/>
                </a:moveTo>
                <a:lnTo>
                  <a:pt x="8572348" y="0"/>
                </a:lnTo>
                <a:lnTo>
                  <a:pt x="8572348" y="4043501"/>
                </a:lnTo>
                <a:lnTo>
                  <a:pt x="0" y="40435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397906" y="537882"/>
            <a:ext cx="1890094" cy="8229600"/>
          </a:xfrm>
          <a:custGeom>
            <a:avLst/>
            <a:gdLst/>
            <a:ahLst/>
            <a:cxnLst/>
            <a:rect l="l" t="t" r="r" b="b"/>
            <a:pathLst>
              <a:path w="1890094" h="8229600">
                <a:moveTo>
                  <a:pt x="0" y="0"/>
                </a:moveTo>
                <a:lnTo>
                  <a:pt x="1890094" y="0"/>
                </a:lnTo>
                <a:lnTo>
                  <a:pt x="189009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126571"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0" y="263359"/>
            <a:ext cx="2357453" cy="8229600"/>
          </a:xfrm>
          <a:custGeom>
            <a:avLst/>
            <a:gdLst/>
            <a:ahLst/>
            <a:cxnLst/>
            <a:rect l="l" t="t" r="r" b="b"/>
            <a:pathLst>
              <a:path w="2357453" h="8229600">
                <a:moveTo>
                  <a:pt x="2357453" y="0"/>
                </a:moveTo>
                <a:lnTo>
                  <a:pt x="0" y="0"/>
                </a:lnTo>
                <a:lnTo>
                  <a:pt x="0" y="8229600"/>
                </a:lnTo>
                <a:lnTo>
                  <a:pt x="2357453" y="8229600"/>
                </a:lnTo>
                <a:lnTo>
                  <a:pt x="2357453" y="0"/>
                </a:lnTo>
                <a:close/>
              </a:path>
            </a:pathLst>
          </a:custGeom>
          <a:blipFill>
            <a:blip r:embed="rId4"/>
            <a:stretch>
              <a:fillRect r="-81654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819149" y="3961370"/>
            <a:ext cx="16649700" cy="21031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191"/>
              </a:lnSpc>
            </a:pPr>
            <a:r>
              <a:rPr lang="en-US" sz="7727" b="1" spc="247" dirty="0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CAREER TRAJECTORY ANALYSIS</a:t>
            </a:r>
          </a:p>
        </p:txBody>
      </p:sp>
      <p:sp>
        <p:nvSpPr>
          <p:cNvPr id="6" name="Freeform 6"/>
          <p:cNvSpPr/>
          <p:nvPr/>
        </p:nvSpPr>
        <p:spPr>
          <a:xfrm>
            <a:off x="12467517" y="6251834"/>
            <a:ext cx="6125283" cy="4043501"/>
          </a:xfrm>
          <a:custGeom>
            <a:avLst/>
            <a:gdLst/>
            <a:ahLst/>
            <a:cxnLst/>
            <a:rect l="l" t="t" r="r" b="b"/>
            <a:pathLst>
              <a:path w="8572348" h="4043501">
                <a:moveTo>
                  <a:pt x="0" y="0"/>
                </a:moveTo>
                <a:lnTo>
                  <a:pt x="8572348" y="0"/>
                </a:lnTo>
                <a:lnTo>
                  <a:pt x="8572348" y="4043501"/>
                </a:lnTo>
                <a:lnTo>
                  <a:pt x="0" y="40435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8278001" y="1028700"/>
            <a:ext cx="1731997" cy="1499565"/>
          </a:xfrm>
          <a:custGeom>
            <a:avLst/>
            <a:gdLst/>
            <a:ahLst/>
            <a:cxnLst/>
            <a:rect l="l" t="t" r="r" b="b"/>
            <a:pathLst>
              <a:path w="1731997" h="1499565">
                <a:moveTo>
                  <a:pt x="0" y="0"/>
                </a:moveTo>
                <a:lnTo>
                  <a:pt x="1731998" y="0"/>
                </a:lnTo>
                <a:lnTo>
                  <a:pt x="1731998" y="1499565"/>
                </a:lnTo>
                <a:lnTo>
                  <a:pt x="0" y="149956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3928572" y="6909643"/>
            <a:ext cx="5650239" cy="3071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72"/>
              </a:lnSpc>
            </a:pPr>
            <a:r>
              <a:rPr lang="en-US" sz="3818" spc="381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RIYA RAJESH</a:t>
            </a:r>
          </a:p>
          <a:p>
            <a:pPr algn="l">
              <a:lnSpc>
                <a:spcPts val="4772"/>
              </a:lnSpc>
            </a:pPr>
            <a:r>
              <a:rPr lang="en-US" sz="3818" spc="381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26-06-2025</a:t>
            </a:r>
          </a:p>
          <a:p>
            <a:pPr algn="l">
              <a:lnSpc>
                <a:spcPts val="4772"/>
              </a:lnSpc>
            </a:pPr>
            <a:r>
              <a:rPr lang="en-US" sz="3818" spc="381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DA-DS</a:t>
            </a:r>
          </a:p>
          <a:p>
            <a:pPr algn="l">
              <a:lnSpc>
                <a:spcPts val="4772"/>
              </a:lnSpc>
            </a:pPr>
            <a:r>
              <a:rPr lang="en-US" sz="3818" spc="381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March Batch</a:t>
            </a:r>
          </a:p>
          <a:p>
            <a:pPr algn="l">
              <a:lnSpc>
                <a:spcPts val="4772"/>
              </a:lnSpc>
            </a:pPr>
            <a:endParaRPr lang="en-US" sz="3818" spc="381" dirty="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" name="Freeform 9"/>
          <p:cNvSpPr/>
          <p:nvPr/>
        </p:nvSpPr>
        <p:spPr>
          <a:xfrm>
            <a:off x="0" y="6251834"/>
            <a:ext cx="8572348" cy="4043501"/>
          </a:xfrm>
          <a:custGeom>
            <a:avLst/>
            <a:gdLst/>
            <a:ahLst/>
            <a:cxnLst/>
            <a:rect l="l" t="t" r="r" b="b"/>
            <a:pathLst>
              <a:path w="8572348" h="4043501">
                <a:moveTo>
                  <a:pt x="0" y="0"/>
                </a:moveTo>
                <a:lnTo>
                  <a:pt x="8572348" y="0"/>
                </a:lnTo>
                <a:lnTo>
                  <a:pt x="8572348" y="4043501"/>
                </a:lnTo>
                <a:lnTo>
                  <a:pt x="0" y="40435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490077" y="9657802"/>
            <a:ext cx="543847" cy="458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6"/>
              </a:lnSpc>
            </a:pPr>
            <a:r>
              <a:rPr lang="en-US" sz="2404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1/23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4874B0">
                <a:alpha val="100000"/>
              </a:srgbClr>
            </a:gs>
            <a:gs pos="100000">
              <a:srgbClr val="053371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 flipV="1">
            <a:off x="0" y="0"/>
            <a:ext cx="1247527" cy="3215094"/>
          </a:xfrm>
          <a:custGeom>
            <a:avLst/>
            <a:gdLst/>
            <a:ahLst/>
            <a:cxnLst/>
            <a:rect l="l" t="t" r="r" b="b"/>
            <a:pathLst>
              <a:path w="1247527" h="3215094">
                <a:moveTo>
                  <a:pt x="0" y="3215094"/>
                </a:moveTo>
                <a:lnTo>
                  <a:pt x="1247527" y="3215094"/>
                </a:lnTo>
                <a:lnTo>
                  <a:pt x="1247527" y="0"/>
                </a:lnTo>
                <a:lnTo>
                  <a:pt x="0" y="0"/>
                </a:lnTo>
                <a:lnTo>
                  <a:pt x="0" y="3215094"/>
                </a:lnTo>
                <a:close/>
              </a:path>
            </a:pathLst>
          </a:custGeom>
          <a:blipFill>
            <a:blip r:embed="rId2"/>
            <a:stretch>
              <a:fillRect t="-13919" r="-52775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133600" y="2171700"/>
            <a:ext cx="14706600" cy="4136449"/>
          </a:xfrm>
          <a:custGeom>
            <a:avLst/>
            <a:gdLst/>
            <a:ahLst/>
            <a:cxnLst/>
            <a:rect l="l" t="t" r="r" b="b"/>
            <a:pathLst>
              <a:path w="10711475" h="4136449">
                <a:moveTo>
                  <a:pt x="0" y="0"/>
                </a:moveTo>
                <a:lnTo>
                  <a:pt x="10711476" y="0"/>
                </a:lnTo>
                <a:lnTo>
                  <a:pt x="10711476" y="4136449"/>
                </a:lnTo>
                <a:lnTo>
                  <a:pt x="0" y="41364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2112" t="-100552" r="-152112" b="-217966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2133600" y="6476243"/>
            <a:ext cx="14706600" cy="3450596"/>
          </a:xfrm>
          <a:custGeom>
            <a:avLst/>
            <a:gdLst/>
            <a:ahLst/>
            <a:cxnLst/>
            <a:rect l="l" t="t" r="r" b="b"/>
            <a:pathLst>
              <a:path w="8302901" h="3153338">
                <a:moveTo>
                  <a:pt x="0" y="0"/>
                </a:moveTo>
                <a:lnTo>
                  <a:pt x="8302901" y="0"/>
                </a:lnTo>
                <a:lnTo>
                  <a:pt x="8302901" y="3153338"/>
                </a:lnTo>
                <a:lnTo>
                  <a:pt x="0" y="31533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3945" t="-318216" r="-238532" b="-130784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860428" y="735115"/>
            <a:ext cx="16408397" cy="12684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42"/>
              </a:lnSpc>
              <a:spcBef>
                <a:spcPct val="0"/>
              </a:spcBef>
            </a:pPr>
            <a:r>
              <a:rPr lang="en-US" sz="4379" spc="437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NUMBER OF EMPLOYEES BY INDUSTRY AND YEARS OF EXPERIENCE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13750" y="9657802"/>
            <a:ext cx="696501" cy="458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6"/>
              </a:lnSpc>
            </a:pPr>
            <a:r>
              <a:rPr lang="en-US" sz="2404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10/23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4874B0">
                <a:alpha val="100000"/>
              </a:srgbClr>
            </a:gs>
            <a:gs pos="100000">
              <a:srgbClr val="053371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 flipV="1">
            <a:off x="0" y="0"/>
            <a:ext cx="1247527" cy="3215094"/>
          </a:xfrm>
          <a:custGeom>
            <a:avLst/>
            <a:gdLst/>
            <a:ahLst/>
            <a:cxnLst/>
            <a:rect l="l" t="t" r="r" b="b"/>
            <a:pathLst>
              <a:path w="1247527" h="3215094">
                <a:moveTo>
                  <a:pt x="0" y="3215094"/>
                </a:moveTo>
                <a:lnTo>
                  <a:pt x="1247527" y="3215094"/>
                </a:lnTo>
                <a:lnTo>
                  <a:pt x="1247527" y="0"/>
                </a:lnTo>
                <a:lnTo>
                  <a:pt x="0" y="0"/>
                </a:lnTo>
                <a:lnTo>
                  <a:pt x="0" y="3215094"/>
                </a:lnTo>
                <a:close/>
              </a:path>
            </a:pathLst>
          </a:custGeom>
          <a:blipFill>
            <a:blip r:embed="rId2"/>
            <a:stretch>
              <a:fillRect t="-13919" r="-52775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030218" y="2839414"/>
            <a:ext cx="14733782" cy="2449680"/>
          </a:xfrm>
          <a:custGeom>
            <a:avLst/>
            <a:gdLst/>
            <a:ahLst/>
            <a:cxnLst/>
            <a:rect l="l" t="t" r="r" b="b"/>
            <a:pathLst>
              <a:path w="9640060" h="2449680">
                <a:moveTo>
                  <a:pt x="0" y="0"/>
                </a:moveTo>
                <a:lnTo>
                  <a:pt x="9640060" y="0"/>
                </a:lnTo>
                <a:lnTo>
                  <a:pt x="9640060" y="2449680"/>
                </a:lnTo>
                <a:lnTo>
                  <a:pt x="0" y="24496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7071" t="-181103" r="-172805" b="-408534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2030218" y="5524500"/>
            <a:ext cx="14733782" cy="4341571"/>
          </a:xfrm>
          <a:custGeom>
            <a:avLst/>
            <a:gdLst/>
            <a:ahLst/>
            <a:cxnLst/>
            <a:rect l="l" t="t" r="r" b="b"/>
            <a:pathLst>
              <a:path w="7073916" h="4070403">
                <a:moveTo>
                  <a:pt x="0" y="0"/>
                </a:moveTo>
                <a:lnTo>
                  <a:pt x="7073916" y="0"/>
                </a:lnTo>
                <a:lnTo>
                  <a:pt x="7073916" y="4070403"/>
                </a:lnTo>
                <a:lnTo>
                  <a:pt x="0" y="407040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9318" t="-186968" r="-290225" b="-128074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723472" y="1000498"/>
            <a:ext cx="16535828" cy="13295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73"/>
              </a:lnSpc>
              <a:spcBef>
                <a:spcPct val="0"/>
              </a:spcBef>
            </a:pPr>
            <a:r>
              <a:rPr lang="en-US" sz="4597" spc="459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JOB TITLES WITH THE HIGHEST SALARY IN EACH COUNTRY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13750" y="9657802"/>
            <a:ext cx="696501" cy="458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6"/>
              </a:lnSpc>
            </a:pPr>
            <a:r>
              <a:rPr lang="en-US" sz="2404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11/23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4874B0">
                <a:alpha val="100000"/>
              </a:srgbClr>
            </a:gs>
            <a:gs pos="100000">
              <a:srgbClr val="053371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 flipV="1">
            <a:off x="0" y="0"/>
            <a:ext cx="1247527" cy="3215094"/>
          </a:xfrm>
          <a:custGeom>
            <a:avLst/>
            <a:gdLst/>
            <a:ahLst/>
            <a:cxnLst/>
            <a:rect l="l" t="t" r="r" b="b"/>
            <a:pathLst>
              <a:path w="1247527" h="3215094">
                <a:moveTo>
                  <a:pt x="0" y="3215094"/>
                </a:moveTo>
                <a:lnTo>
                  <a:pt x="1247527" y="3215094"/>
                </a:lnTo>
                <a:lnTo>
                  <a:pt x="1247527" y="0"/>
                </a:lnTo>
                <a:lnTo>
                  <a:pt x="0" y="0"/>
                </a:lnTo>
                <a:lnTo>
                  <a:pt x="0" y="3215094"/>
                </a:lnTo>
                <a:close/>
              </a:path>
            </a:pathLst>
          </a:custGeom>
          <a:blipFill>
            <a:blip r:embed="rId2"/>
            <a:stretch>
              <a:fillRect t="-13919" r="-52775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769656" y="2552700"/>
            <a:ext cx="9846298" cy="6705600"/>
          </a:xfrm>
          <a:custGeom>
            <a:avLst/>
            <a:gdLst/>
            <a:ahLst/>
            <a:cxnLst/>
            <a:rect l="l" t="t" r="r" b="b"/>
            <a:pathLst>
              <a:path w="9846298" h="5984760">
                <a:moveTo>
                  <a:pt x="0" y="0"/>
                </a:moveTo>
                <a:lnTo>
                  <a:pt x="9846298" y="0"/>
                </a:lnTo>
                <a:lnTo>
                  <a:pt x="9846298" y="5984760"/>
                </a:lnTo>
                <a:lnTo>
                  <a:pt x="0" y="59847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9898" t="-38614" r="-90344" b="-62623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896600" y="2552700"/>
            <a:ext cx="6896179" cy="6705600"/>
          </a:xfrm>
          <a:custGeom>
            <a:avLst/>
            <a:gdLst/>
            <a:ahLst/>
            <a:cxnLst/>
            <a:rect l="l" t="t" r="r" b="b"/>
            <a:pathLst>
              <a:path w="6763716" h="3739495">
                <a:moveTo>
                  <a:pt x="0" y="0"/>
                </a:moveTo>
                <a:lnTo>
                  <a:pt x="6763716" y="0"/>
                </a:lnTo>
                <a:lnTo>
                  <a:pt x="6763716" y="3739495"/>
                </a:lnTo>
                <a:lnTo>
                  <a:pt x="0" y="373949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6346" t="-292653" r="-275121" b="-21937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927437" y="1374257"/>
            <a:ext cx="16623626" cy="7300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11"/>
              </a:lnSpc>
              <a:spcBef>
                <a:spcPct val="0"/>
              </a:spcBef>
            </a:pPr>
            <a:r>
              <a:rPr lang="en-US" sz="4633" spc="463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MEDIAN SALARY BY AGE RANGE AND GENDER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13750" y="9657802"/>
            <a:ext cx="696501" cy="458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6"/>
              </a:lnSpc>
            </a:pPr>
            <a:r>
              <a:rPr lang="en-US" sz="2404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12/23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4874B0">
                <a:alpha val="100000"/>
              </a:srgbClr>
            </a:gs>
            <a:gs pos="100000">
              <a:srgbClr val="053371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 flipV="1">
            <a:off x="0" y="0"/>
            <a:ext cx="1247527" cy="3215094"/>
          </a:xfrm>
          <a:custGeom>
            <a:avLst/>
            <a:gdLst/>
            <a:ahLst/>
            <a:cxnLst/>
            <a:rect l="l" t="t" r="r" b="b"/>
            <a:pathLst>
              <a:path w="1247527" h="3215094">
                <a:moveTo>
                  <a:pt x="0" y="3215094"/>
                </a:moveTo>
                <a:lnTo>
                  <a:pt x="1247527" y="3215094"/>
                </a:lnTo>
                <a:lnTo>
                  <a:pt x="1247527" y="0"/>
                </a:lnTo>
                <a:lnTo>
                  <a:pt x="0" y="0"/>
                </a:lnTo>
                <a:lnTo>
                  <a:pt x="0" y="3215094"/>
                </a:lnTo>
                <a:close/>
              </a:path>
            </a:pathLst>
          </a:custGeom>
          <a:blipFill>
            <a:blip r:embed="rId2"/>
            <a:stretch>
              <a:fillRect t="-13919" r="-52775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94570" y="3215094"/>
            <a:ext cx="8220650" cy="5890806"/>
          </a:xfrm>
          <a:custGeom>
            <a:avLst/>
            <a:gdLst/>
            <a:ahLst/>
            <a:cxnLst/>
            <a:rect l="l" t="t" r="r" b="b"/>
            <a:pathLst>
              <a:path w="8220650" h="5380961">
                <a:moveTo>
                  <a:pt x="0" y="0"/>
                </a:moveTo>
                <a:lnTo>
                  <a:pt x="8220651" y="0"/>
                </a:lnTo>
                <a:lnTo>
                  <a:pt x="8220651" y="5380961"/>
                </a:lnTo>
                <a:lnTo>
                  <a:pt x="0" y="538096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88983" t="-78095" r="-321205" b="-235977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8686800" y="3215094"/>
            <a:ext cx="9324835" cy="5890806"/>
          </a:xfrm>
          <a:custGeom>
            <a:avLst/>
            <a:gdLst/>
            <a:ahLst/>
            <a:cxnLst/>
            <a:rect l="l" t="t" r="r" b="b"/>
            <a:pathLst>
              <a:path w="9248494" h="5380961">
                <a:moveTo>
                  <a:pt x="0" y="0"/>
                </a:moveTo>
                <a:lnTo>
                  <a:pt x="9248495" y="0"/>
                </a:lnTo>
                <a:lnTo>
                  <a:pt x="9248495" y="5380961"/>
                </a:lnTo>
                <a:lnTo>
                  <a:pt x="0" y="538096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2702" t="-163026" r="-238564" b="-94232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037500" y="1672589"/>
            <a:ext cx="16830199" cy="8155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61"/>
              </a:lnSpc>
              <a:spcBef>
                <a:spcPct val="0"/>
              </a:spcBef>
            </a:pPr>
            <a:r>
              <a:rPr lang="en-US" sz="5152" spc="515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AVERAGE SALARY BY CITY AND INDUSTRY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13750" y="9657802"/>
            <a:ext cx="696501" cy="458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6"/>
              </a:lnSpc>
            </a:pPr>
            <a:r>
              <a:rPr lang="en-US" sz="2404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13/23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4874B0">
                <a:alpha val="100000"/>
              </a:srgbClr>
            </a:gs>
            <a:gs pos="100000">
              <a:srgbClr val="053371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 flipV="1">
            <a:off x="0" y="0"/>
            <a:ext cx="1247527" cy="3215094"/>
          </a:xfrm>
          <a:custGeom>
            <a:avLst/>
            <a:gdLst/>
            <a:ahLst/>
            <a:cxnLst/>
            <a:rect l="l" t="t" r="r" b="b"/>
            <a:pathLst>
              <a:path w="1247527" h="3215094">
                <a:moveTo>
                  <a:pt x="0" y="3215094"/>
                </a:moveTo>
                <a:lnTo>
                  <a:pt x="1247527" y="3215094"/>
                </a:lnTo>
                <a:lnTo>
                  <a:pt x="1247527" y="0"/>
                </a:lnTo>
                <a:lnTo>
                  <a:pt x="0" y="0"/>
                </a:lnTo>
                <a:lnTo>
                  <a:pt x="0" y="3215094"/>
                </a:lnTo>
                <a:close/>
              </a:path>
            </a:pathLst>
          </a:custGeom>
          <a:blipFill>
            <a:blip r:embed="rId2"/>
            <a:stretch>
              <a:fillRect t="-13919" r="-52775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922828" y="2383118"/>
            <a:ext cx="14917372" cy="3456393"/>
          </a:xfrm>
          <a:custGeom>
            <a:avLst/>
            <a:gdLst/>
            <a:ahLst/>
            <a:cxnLst/>
            <a:rect l="l" t="t" r="r" b="b"/>
            <a:pathLst>
              <a:path w="10649430" h="3456393">
                <a:moveTo>
                  <a:pt x="0" y="0"/>
                </a:moveTo>
                <a:lnTo>
                  <a:pt x="10649430" y="0"/>
                </a:lnTo>
                <a:lnTo>
                  <a:pt x="10649430" y="3456392"/>
                </a:lnTo>
                <a:lnTo>
                  <a:pt x="0" y="34563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5562" t="-66026" r="-74463" b="-177749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922828" y="5981701"/>
            <a:ext cx="14917372" cy="3943112"/>
          </a:xfrm>
          <a:custGeom>
            <a:avLst/>
            <a:gdLst/>
            <a:ahLst/>
            <a:cxnLst/>
            <a:rect l="l" t="t" r="r" b="b"/>
            <a:pathLst>
              <a:path w="8486952" h="3766073">
                <a:moveTo>
                  <a:pt x="0" y="0"/>
                </a:moveTo>
                <a:lnTo>
                  <a:pt x="8486951" y="0"/>
                </a:lnTo>
                <a:lnTo>
                  <a:pt x="8486951" y="3766074"/>
                </a:lnTo>
                <a:lnTo>
                  <a:pt x="0" y="376607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8956" t="-261712" r="-271004" b="-153031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247527" y="780406"/>
            <a:ext cx="16649602" cy="12879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66"/>
              </a:lnSpc>
              <a:spcBef>
                <a:spcPct val="0"/>
              </a:spcBef>
            </a:pPr>
            <a:r>
              <a:rPr lang="en-US" sz="4402" spc="44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PERCENTAGE OF EMPLOYEES WITH ADDITIONAL MONETARY COMPENSATION BY GENDER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13750" y="9657802"/>
            <a:ext cx="833777" cy="458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6"/>
              </a:lnSpc>
            </a:pPr>
            <a:r>
              <a:rPr lang="en-US" sz="2404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14/23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4874B0">
                <a:alpha val="100000"/>
              </a:srgbClr>
            </a:gs>
            <a:gs pos="100000">
              <a:srgbClr val="053371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 flipV="1">
            <a:off x="0" y="0"/>
            <a:ext cx="1247527" cy="3215094"/>
          </a:xfrm>
          <a:custGeom>
            <a:avLst/>
            <a:gdLst/>
            <a:ahLst/>
            <a:cxnLst/>
            <a:rect l="l" t="t" r="r" b="b"/>
            <a:pathLst>
              <a:path w="1247527" h="3215094">
                <a:moveTo>
                  <a:pt x="0" y="3215094"/>
                </a:moveTo>
                <a:lnTo>
                  <a:pt x="1247527" y="3215094"/>
                </a:lnTo>
                <a:lnTo>
                  <a:pt x="1247527" y="0"/>
                </a:lnTo>
                <a:lnTo>
                  <a:pt x="0" y="0"/>
                </a:lnTo>
                <a:lnTo>
                  <a:pt x="0" y="3215094"/>
                </a:lnTo>
                <a:close/>
              </a:path>
            </a:pathLst>
          </a:custGeom>
          <a:blipFill>
            <a:blip r:embed="rId2"/>
            <a:stretch>
              <a:fillRect t="-13919" r="-52775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737586" y="2404773"/>
            <a:ext cx="15102613" cy="3460447"/>
          </a:xfrm>
          <a:custGeom>
            <a:avLst/>
            <a:gdLst/>
            <a:ahLst/>
            <a:cxnLst/>
            <a:rect l="l" t="t" r="r" b="b"/>
            <a:pathLst>
              <a:path w="11093408" h="3460447">
                <a:moveTo>
                  <a:pt x="0" y="0"/>
                </a:moveTo>
                <a:lnTo>
                  <a:pt x="11093408" y="0"/>
                </a:lnTo>
                <a:lnTo>
                  <a:pt x="11093408" y="3460446"/>
                </a:lnTo>
                <a:lnTo>
                  <a:pt x="0" y="346044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3769" t="-102046" r="-105941" b="-223227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737587" y="6150278"/>
            <a:ext cx="15102612" cy="3460447"/>
          </a:xfrm>
          <a:custGeom>
            <a:avLst/>
            <a:gdLst/>
            <a:ahLst/>
            <a:cxnLst/>
            <a:rect l="l" t="t" r="r" b="b"/>
            <a:pathLst>
              <a:path w="8465639" h="3257856">
                <a:moveTo>
                  <a:pt x="0" y="0"/>
                </a:moveTo>
                <a:lnTo>
                  <a:pt x="8465639" y="0"/>
                </a:lnTo>
                <a:lnTo>
                  <a:pt x="8465639" y="3257856"/>
                </a:lnTo>
                <a:lnTo>
                  <a:pt x="0" y="32578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3458" t="-229999" r="-183763" b="-121720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764052" y="716942"/>
            <a:ext cx="17523948" cy="1440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33"/>
              </a:lnSpc>
              <a:spcBef>
                <a:spcPct val="0"/>
              </a:spcBef>
            </a:pPr>
            <a:r>
              <a:rPr lang="en-US" sz="4937" spc="493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TOTAL COMPENSATION BY JOB TITLE AND YEARS OF EXPERIENCE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13750" y="9657802"/>
            <a:ext cx="696501" cy="458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6"/>
              </a:lnSpc>
            </a:pPr>
            <a:r>
              <a:rPr lang="en-US" sz="2404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15/23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4874B0">
                <a:alpha val="100000"/>
              </a:srgbClr>
            </a:gs>
            <a:gs pos="100000">
              <a:srgbClr val="053371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 flipV="1">
            <a:off x="0" y="0"/>
            <a:ext cx="1247527" cy="3215094"/>
          </a:xfrm>
          <a:custGeom>
            <a:avLst/>
            <a:gdLst/>
            <a:ahLst/>
            <a:cxnLst/>
            <a:rect l="l" t="t" r="r" b="b"/>
            <a:pathLst>
              <a:path w="1247527" h="3215094">
                <a:moveTo>
                  <a:pt x="0" y="3215094"/>
                </a:moveTo>
                <a:lnTo>
                  <a:pt x="1247527" y="3215094"/>
                </a:lnTo>
                <a:lnTo>
                  <a:pt x="1247527" y="0"/>
                </a:lnTo>
                <a:lnTo>
                  <a:pt x="0" y="0"/>
                </a:lnTo>
                <a:lnTo>
                  <a:pt x="0" y="3215094"/>
                </a:lnTo>
                <a:close/>
              </a:path>
            </a:pathLst>
          </a:custGeom>
          <a:blipFill>
            <a:blip r:embed="rId2"/>
            <a:stretch>
              <a:fillRect t="-13919" r="-52775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030208" y="2316443"/>
            <a:ext cx="14657592" cy="3850410"/>
          </a:xfrm>
          <a:custGeom>
            <a:avLst/>
            <a:gdLst/>
            <a:ahLst/>
            <a:cxnLst/>
            <a:rect l="l" t="t" r="r" b="b"/>
            <a:pathLst>
              <a:path w="8937227" h="3850410">
                <a:moveTo>
                  <a:pt x="0" y="0"/>
                </a:moveTo>
                <a:lnTo>
                  <a:pt x="8937227" y="0"/>
                </a:lnTo>
                <a:lnTo>
                  <a:pt x="8937227" y="3850410"/>
                </a:lnTo>
                <a:lnTo>
                  <a:pt x="0" y="385041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2072" t="-81088" r="-152072" b="-193949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2030208" y="6362701"/>
            <a:ext cx="14657592" cy="3323534"/>
          </a:xfrm>
          <a:custGeom>
            <a:avLst/>
            <a:gdLst/>
            <a:ahLst/>
            <a:cxnLst/>
            <a:rect l="l" t="t" r="r" b="b"/>
            <a:pathLst>
              <a:path w="8487026" h="3199907">
                <a:moveTo>
                  <a:pt x="0" y="0"/>
                </a:moveTo>
                <a:lnTo>
                  <a:pt x="8487026" y="0"/>
                </a:lnTo>
                <a:lnTo>
                  <a:pt x="8487026" y="3199907"/>
                </a:lnTo>
                <a:lnTo>
                  <a:pt x="0" y="31999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3695" t="-231158" r="-176583" b="-120120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324493" y="839017"/>
            <a:ext cx="17963507" cy="19685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26"/>
              </a:lnSpc>
            </a:pPr>
            <a:r>
              <a:rPr lang="en-US" sz="4647" spc="464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AVERAGE SALARY BY INDUSTRY, GENDER AND EDUCATION LEVEL</a:t>
            </a:r>
          </a:p>
          <a:p>
            <a:pPr algn="ctr">
              <a:lnSpc>
                <a:spcPts val="4926"/>
              </a:lnSpc>
              <a:spcBef>
                <a:spcPct val="0"/>
              </a:spcBef>
            </a:pPr>
            <a:endParaRPr lang="en-US" sz="4647" spc="464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413750" y="9657802"/>
            <a:ext cx="696501" cy="458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6"/>
              </a:lnSpc>
            </a:pPr>
            <a:r>
              <a:rPr lang="en-US" sz="2404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16/23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4874B0">
                <a:alpha val="100000"/>
              </a:srgbClr>
            </a:gs>
            <a:gs pos="100000">
              <a:srgbClr val="053371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 flipV="1">
            <a:off x="14313154" y="6312154"/>
            <a:ext cx="2720897" cy="5228794"/>
          </a:xfrm>
          <a:custGeom>
            <a:avLst/>
            <a:gdLst/>
            <a:ahLst/>
            <a:cxnLst/>
            <a:rect l="l" t="t" r="r" b="b"/>
            <a:pathLst>
              <a:path w="2720897" h="5228794">
                <a:moveTo>
                  <a:pt x="0" y="5228795"/>
                </a:moveTo>
                <a:lnTo>
                  <a:pt x="2720897" y="5228795"/>
                </a:lnTo>
                <a:lnTo>
                  <a:pt x="2720897" y="0"/>
                </a:lnTo>
                <a:lnTo>
                  <a:pt x="0" y="0"/>
                </a:lnTo>
                <a:lnTo>
                  <a:pt x="0" y="5228795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5400000">
            <a:off x="423465" y="-423465"/>
            <a:ext cx="1586692" cy="2433623"/>
          </a:xfrm>
          <a:custGeom>
            <a:avLst/>
            <a:gdLst/>
            <a:ahLst/>
            <a:cxnLst/>
            <a:rect l="l" t="t" r="r" b="b"/>
            <a:pathLst>
              <a:path w="1586692" h="2433623">
                <a:moveTo>
                  <a:pt x="0" y="0"/>
                </a:moveTo>
                <a:lnTo>
                  <a:pt x="1586692" y="0"/>
                </a:lnTo>
                <a:lnTo>
                  <a:pt x="1586692" y="2433622"/>
                </a:lnTo>
                <a:lnTo>
                  <a:pt x="0" y="24336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6290" r="-47306" b="-18274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762000" y="2073438"/>
            <a:ext cx="16883679" cy="7184862"/>
          </a:xfrm>
          <a:custGeom>
            <a:avLst/>
            <a:gdLst/>
            <a:ahLst/>
            <a:cxnLst/>
            <a:rect l="l" t="t" r="r" b="b"/>
            <a:pathLst>
              <a:path w="16883679" h="7184862">
                <a:moveTo>
                  <a:pt x="0" y="0"/>
                </a:moveTo>
                <a:lnTo>
                  <a:pt x="16883679" y="0"/>
                </a:lnTo>
                <a:lnTo>
                  <a:pt x="16883679" y="7184862"/>
                </a:lnTo>
                <a:lnTo>
                  <a:pt x="0" y="71848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755" t="-26168" r="-5332" b="-7518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413750" y="9657802"/>
            <a:ext cx="696501" cy="458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6"/>
              </a:lnSpc>
            </a:pPr>
            <a:r>
              <a:rPr lang="en-US" sz="2404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17/23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-967932" y="1000125"/>
            <a:ext cx="9162206" cy="7957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63"/>
              </a:lnSpc>
            </a:pPr>
            <a:r>
              <a:rPr lang="en-US" sz="5059" b="1" spc="505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PIVOT TABLES: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4874B0">
                <a:alpha val="100000"/>
              </a:srgbClr>
            </a:gs>
            <a:gs pos="100000">
              <a:srgbClr val="053371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 flipV="1">
            <a:off x="14313154" y="6312154"/>
            <a:ext cx="2720897" cy="5228794"/>
          </a:xfrm>
          <a:custGeom>
            <a:avLst/>
            <a:gdLst/>
            <a:ahLst/>
            <a:cxnLst/>
            <a:rect l="l" t="t" r="r" b="b"/>
            <a:pathLst>
              <a:path w="2720897" h="5228794">
                <a:moveTo>
                  <a:pt x="0" y="5228795"/>
                </a:moveTo>
                <a:lnTo>
                  <a:pt x="2720897" y="5228795"/>
                </a:lnTo>
                <a:lnTo>
                  <a:pt x="2720897" y="0"/>
                </a:lnTo>
                <a:lnTo>
                  <a:pt x="0" y="0"/>
                </a:lnTo>
                <a:lnTo>
                  <a:pt x="0" y="5228795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5400000">
            <a:off x="692404" y="-692404"/>
            <a:ext cx="1586692" cy="2971499"/>
          </a:xfrm>
          <a:custGeom>
            <a:avLst/>
            <a:gdLst/>
            <a:ahLst/>
            <a:cxnLst/>
            <a:rect l="l" t="t" r="r" b="b"/>
            <a:pathLst>
              <a:path w="1586692" h="2971499">
                <a:moveTo>
                  <a:pt x="0" y="0"/>
                </a:moveTo>
                <a:lnTo>
                  <a:pt x="1586691" y="0"/>
                </a:lnTo>
                <a:lnTo>
                  <a:pt x="1586691" y="2971499"/>
                </a:lnTo>
                <a:lnTo>
                  <a:pt x="0" y="29714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6189" r="-47306" b="-14966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413750" y="2153544"/>
            <a:ext cx="17368649" cy="7409555"/>
          </a:xfrm>
          <a:custGeom>
            <a:avLst/>
            <a:gdLst/>
            <a:ahLst/>
            <a:cxnLst/>
            <a:rect l="l" t="t" r="r" b="b"/>
            <a:pathLst>
              <a:path w="16925149" h="7032654">
                <a:moveTo>
                  <a:pt x="0" y="0"/>
                </a:moveTo>
                <a:lnTo>
                  <a:pt x="16925149" y="0"/>
                </a:lnTo>
                <a:lnTo>
                  <a:pt x="16925149" y="7032654"/>
                </a:lnTo>
                <a:lnTo>
                  <a:pt x="0" y="703265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484" t="-25409" r="-1449" b="-7473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413750" y="9657802"/>
            <a:ext cx="696501" cy="458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6"/>
              </a:lnSpc>
            </a:pPr>
            <a:r>
              <a:rPr lang="en-US" sz="2404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18/23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-806941" y="1174515"/>
            <a:ext cx="9162206" cy="7957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63"/>
              </a:lnSpc>
            </a:pPr>
            <a:r>
              <a:rPr lang="en-US" sz="5059" b="1" spc="505" dirty="0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PIVOT CHARTS: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4874B0">
                <a:alpha val="100000"/>
              </a:srgbClr>
            </a:gs>
            <a:gs pos="100000">
              <a:srgbClr val="053371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 flipV="1">
            <a:off x="14714143" y="6713143"/>
            <a:ext cx="2720897" cy="4426816"/>
          </a:xfrm>
          <a:custGeom>
            <a:avLst/>
            <a:gdLst/>
            <a:ahLst/>
            <a:cxnLst/>
            <a:rect l="l" t="t" r="r" b="b"/>
            <a:pathLst>
              <a:path w="2720897" h="4426816">
                <a:moveTo>
                  <a:pt x="0" y="4426817"/>
                </a:moveTo>
                <a:lnTo>
                  <a:pt x="2720897" y="4426817"/>
                </a:lnTo>
                <a:lnTo>
                  <a:pt x="2720897" y="0"/>
                </a:lnTo>
                <a:lnTo>
                  <a:pt x="0" y="0"/>
                </a:lnTo>
                <a:lnTo>
                  <a:pt x="0" y="4426817"/>
                </a:lnTo>
                <a:close/>
              </a:path>
            </a:pathLst>
          </a:custGeom>
          <a:blipFill>
            <a:blip r:embed="rId2"/>
            <a:stretch>
              <a:fillRect b="-18116"/>
            </a:stretch>
          </a:blipFill>
        </p:spPr>
      </p:sp>
      <p:sp>
        <p:nvSpPr>
          <p:cNvPr id="3" name="Freeform 3"/>
          <p:cNvSpPr/>
          <p:nvPr/>
        </p:nvSpPr>
        <p:spPr>
          <a:xfrm rot="-5400000">
            <a:off x="883273" y="-883273"/>
            <a:ext cx="1340012" cy="3106559"/>
          </a:xfrm>
          <a:custGeom>
            <a:avLst/>
            <a:gdLst/>
            <a:ahLst/>
            <a:cxnLst/>
            <a:rect l="l" t="t" r="r" b="b"/>
            <a:pathLst>
              <a:path w="1340012" h="3106559">
                <a:moveTo>
                  <a:pt x="0" y="0"/>
                </a:moveTo>
                <a:lnTo>
                  <a:pt x="1340013" y="0"/>
                </a:lnTo>
                <a:lnTo>
                  <a:pt x="1340013" y="3106559"/>
                </a:lnTo>
                <a:lnTo>
                  <a:pt x="0" y="310655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0268" r="-74423" b="-14316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203399" y="1795904"/>
            <a:ext cx="17948733" cy="7861898"/>
          </a:xfrm>
          <a:custGeom>
            <a:avLst/>
            <a:gdLst/>
            <a:ahLst/>
            <a:cxnLst/>
            <a:rect l="l" t="t" r="r" b="b"/>
            <a:pathLst>
              <a:path w="17948733" h="7308064">
                <a:moveTo>
                  <a:pt x="0" y="0"/>
                </a:moveTo>
                <a:lnTo>
                  <a:pt x="17948732" y="0"/>
                </a:lnTo>
                <a:lnTo>
                  <a:pt x="17948732" y="7308064"/>
                </a:lnTo>
                <a:lnTo>
                  <a:pt x="0" y="73080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725" t="-26786" r="-2365" b="-9027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413750" y="9657802"/>
            <a:ext cx="696501" cy="458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6"/>
              </a:lnSpc>
            </a:pPr>
            <a:r>
              <a:rPr lang="en-US" sz="2404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19/23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-900402" y="1000125"/>
            <a:ext cx="9162206" cy="7957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63"/>
              </a:lnSpc>
            </a:pPr>
            <a:r>
              <a:rPr lang="en-US" sz="5059" b="1" spc="505" dirty="0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DASHBOARD: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4874B0">
                <a:alpha val="100000"/>
              </a:srgbClr>
            </a:gs>
            <a:gs pos="100000">
              <a:srgbClr val="053371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8788436" y="-316726"/>
            <a:ext cx="7886994" cy="10920453"/>
          </a:xfrm>
          <a:custGeom>
            <a:avLst/>
            <a:gdLst/>
            <a:ahLst/>
            <a:cxnLst/>
            <a:rect l="l" t="t" r="r" b="b"/>
            <a:pathLst>
              <a:path w="7886994" h="10920453">
                <a:moveTo>
                  <a:pt x="7886994" y="0"/>
                </a:moveTo>
                <a:lnTo>
                  <a:pt x="0" y="0"/>
                </a:lnTo>
                <a:lnTo>
                  <a:pt x="0" y="10920452"/>
                </a:lnTo>
                <a:lnTo>
                  <a:pt x="7886994" y="10920452"/>
                </a:lnTo>
                <a:lnTo>
                  <a:pt x="7886994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9144000" y="0"/>
            <a:ext cx="9144000" cy="10287000"/>
            <a:chOff x="0" y="0"/>
            <a:chExt cx="2408296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08296" cy="2709333"/>
            </a:xfrm>
            <a:custGeom>
              <a:avLst/>
              <a:gdLst/>
              <a:ahLst/>
              <a:cxnLst/>
              <a:rect l="l" t="t" r="r" b="b"/>
              <a:pathLst>
                <a:path w="2408296" h="2709333">
                  <a:moveTo>
                    <a:pt x="0" y="0"/>
                  </a:moveTo>
                  <a:lnTo>
                    <a:pt x="2408296" y="0"/>
                  </a:lnTo>
                  <a:lnTo>
                    <a:pt x="240829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76200"/>
              <a:ext cx="2408296" cy="27855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028700" y="3872956"/>
            <a:ext cx="8115300" cy="46085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24737" lvl="1" indent="-412369" algn="l">
              <a:lnSpc>
                <a:spcPts val="7296"/>
              </a:lnSpc>
              <a:buFont typeface="Arial"/>
              <a:buChar char="•"/>
            </a:pPr>
            <a:r>
              <a:rPr lang="en-US" sz="3819" spc="381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Objective</a:t>
            </a:r>
          </a:p>
          <a:p>
            <a:pPr marL="824737" lvl="1" indent="-412369" algn="l">
              <a:lnSpc>
                <a:spcPts val="7296"/>
              </a:lnSpc>
              <a:buFont typeface="Arial"/>
              <a:buChar char="•"/>
            </a:pPr>
            <a:r>
              <a:rPr lang="en-US" sz="3819" spc="381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Dataset Overview</a:t>
            </a:r>
          </a:p>
          <a:p>
            <a:pPr marL="824737" lvl="1" indent="-412369" algn="l">
              <a:lnSpc>
                <a:spcPts val="7296"/>
              </a:lnSpc>
              <a:buFont typeface="Arial"/>
              <a:buChar char="•"/>
            </a:pPr>
            <a:r>
              <a:rPr lang="en-US" sz="3819" spc="381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Cleaning Process</a:t>
            </a:r>
          </a:p>
          <a:p>
            <a:pPr marL="824737" lvl="1" indent="-412369" algn="l">
              <a:lnSpc>
                <a:spcPts val="7296"/>
              </a:lnSpc>
              <a:buFont typeface="Arial"/>
              <a:buChar char="•"/>
            </a:pPr>
            <a:r>
              <a:rPr lang="en-US" sz="3819" spc="381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SQL queries performed</a:t>
            </a:r>
          </a:p>
          <a:p>
            <a:pPr algn="l">
              <a:lnSpc>
                <a:spcPts val="7296"/>
              </a:lnSpc>
            </a:pPr>
            <a:endParaRPr lang="en-US" sz="3819" spc="381" dirty="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9915525" y="2678663"/>
            <a:ext cx="7600950" cy="45962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25079" lvl="1" indent="-412540" algn="l">
              <a:lnSpc>
                <a:spcPts val="7299"/>
              </a:lnSpc>
              <a:buFont typeface="Arial"/>
              <a:buChar char="•"/>
            </a:pPr>
            <a:r>
              <a:rPr lang="en-US" sz="3821" spc="382" dirty="0">
                <a:solidFill>
                  <a:srgbClr val="194A8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Pivot Tables and Charts</a:t>
            </a:r>
          </a:p>
          <a:p>
            <a:pPr marL="825079" lvl="1" indent="-412540" algn="l">
              <a:lnSpc>
                <a:spcPts val="7299"/>
              </a:lnSpc>
              <a:buFont typeface="Arial"/>
              <a:buChar char="•"/>
            </a:pPr>
            <a:r>
              <a:rPr lang="en-US" sz="3821" spc="382" dirty="0">
                <a:solidFill>
                  <a:srgbClr val="194A8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Dashboard</a:t>
            </a:r>
          </a:p>
          <a:p>
            <a:pPr marL="825079" lvl="1" indent="-412540" algn="l">
              <a:lnSpc>
                <a:spcPts val="7299"/>
              </a:lnSpc>
              <a:buFont typeface="Arial"/>
              <a:buChar char="•"/>
            </a:pPr>
            <a:r>
              <a:rPr lang="en-US" sz="3821" spc="382" dirty="0">
                <a:solidFill>
                  <a:srgbClr val="194A8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Key Insights </a:t>
            </a:r>
          </a:p>
          <a:p>
            <a:pPr marL="825079" lvl="1" indent="-412540" algn="l">
              <a:lnSpc>
                <a:spcPts val="7299"/>
              </a:lnSpc>
              <a:buFont typeface="Arial"/>
              <a:buChar char="•"/>
            </a:pPr>
            <a:r>
              <a:rPr lang="en-US" sz="3821" spc="382" dirty="0">
                <a:solidFill>
                  <a:srgbClr val="194A8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Recommendations</a:t>
            </a:r>
          </a:p>
          <a:p>
            <a:pPr marL="825079" lvl="1" indent="-412540" algn="l">
              <a:lnSpc>
                <a:spcPts val="7299"/>
              </a:lnSpc>
              <a:buFont typeface="Arial"/>
              <a:buChar char="•"/>
            </a:pPr>
            <a:r>
              <a:rPr lang="en-US" sz="3821" spc="382" dirty="0">
                <a:solidFill>
                  <a:srgbClr val="194A8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Conclusion</a:t>
            </a:r>
          </a:p>
        </p:txBody>
      </p:sp>
      <p:sp>
        <p:nvSpPr>
          <p:cNvPr id="8" name="Freeform 8"/>
          <p:cNvSpPr/>
          <p:nvPr/>
        </p:nvSpPr>
        <p:spPr>
          <a:xfrm>
            <a:off x="8788436" y="7141901"/>
            <a:ext cx="6667707" cy="3145099"/>
          </a:xfrm>
          <a:custGeom>
            <a:avLst/>
            <a:gdLst/>
            <a:ahLst/>
            <a:cxnLst/>
            <a:rect l="l" t="t" r="r" b="b"/>
            <a:pathLst>
              <a:path w="6667707" h="3145099">
                <a:moveTo>
                  <a:pt x="0" y="0"/>
                </a:moveTo>
                <a:lnTo>
                  <a:pt x="6667707" y="0"/>
                </a:lnTo>
                <a:lnTo>
                  <a:pt x="6667707" y="3145099"/>
                </a:lnTo>
                <a:lnTo>
                  <a:pt x="0" y="314509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4182621" y="7141901"/>
            <a:ext cx="4333979" cy="3145099"/>
          </a:xfrm>
          <a:custGeom>
            <a:avLst/>
            <a:gdLst/>
            <a:ahLst/>
            <a:cxnLst/>
            <a:rect l="l" t="t" r="r" b="b"/>
            <a:pathLst>
              <a:path w="6667707" h="3145099">
                <a:moveTo>
                  <a:pt x="0" y="0"/>
                </a:moveTo>
                <a:lnTo>
                  <a:pt x="6667708" y="0"/>
                </a:lnTo>
                <a:lnTo>
                  <a:pt x="6667708" y="3145099"/>
                </a:lnTo>
                <a:lnTo>
                  <a:pt x="0" y="314509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410120" y="1028700"/>
            <a:ext cx="7086415" cy="23835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655"/>
              </a:lnSpc>
            </a:pPr>
            <a:r>
              <a:rPr lang="en-US" sz="8165" b="1" spc="816" dirty="0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TABLE OF CONTENT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90077" y="9657802"/>
            <a:ext cx="543847" cy="458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6"/>
              </a:lnSpc>
            </a:pPr>
            <a:r>
              <a:rPr lang="en-US" sz="2404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2/23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4874B0">
                <a:alpha val="100000"/>
              </a:srgbClr>
            </a:gs>
            <a:gs pos="100000">
              <a:srgbClr val="053371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 flipV="1">
            <a:off x="14394811" y="6312154"/>
            <a:ext cx="2720897" cy="5228794"/>
          </a:xfrm>
          <a:custGeom>
            <a:avLst/>
            <a:gdLst/>
            <a:ahLst/>
            <a:cxnLst/>
            <a:rect l="l" t="t" r="r" b="b"/>
            <a:pathLst>
              <a:path w="2720897" h="5228794">
                <a:moveTo>
                  <a:pt x="0" y="5228795"/>
                </a:moveTo>
                <a:lnTo>
                  <a:pt x="2720897" y="5228795"/>
                </a:lnTo>
                <a:lnTo>
                  <a:pt x="2720897" y="0"/>
                </a:lnTo>
                <a:lnTo>
                  <a:pt x="0" y="0"/>
                </a:lnTo>
                <a:lnTo>
                  <a:pt x="0" y="5228795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5400000">
            <a:off x="714448" y="-714448"/>
            <a:ext cx="1970293" cy="3399190"/>
          </a:xfrm>
          <a:custGeom>
            <a:avLst/>
            <a:gdLst/>
            <a:ahLst/>
            <a:cxnLst/>
            <a:rect l="l" t="t" r="r" b="b"/>
            <a:pathLst>
              <a:path w="1970293" h="3399190">
                <a:moveTo>
                  <a:pt x="0" y="0"/>
                </a:moveTo>
                <a:lnTo>
                  <a:pt x="1970294" y="0"/>
                </a:lnTo>
                <a:lnTo>
                  <a:pt x="1970294" y="3399190"/>
                </a:lnTo>
                <a:lnTo>
                  <a:pt x="0" y="33991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9054" r="-18626" b="-13083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0" y="1941718"/>
            <a:ext cx="9162206" cy="7957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63"/>
              </a:lnSpc>
            </a:pPr>
            <a:r>
              <a:rPr lang="en-US" sz="5059" b="1" spc="505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KEY INSIGHTS: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532740" y="3150384"/>
            <a:ext cx="13222519" cy="47895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23058" lvl="1" indent="-411529" algn="just">
              <a:lnSpc>
                <a:spcPts val="7586"/>
              </a:lnSpc>
              <a:buFont typeface="Arial"/>
              <a:buChar char="•"/>
            </a:pPr>
            <a:r>
              <a:rPr lang="en-US" sz="3812" spc="179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Tech &amp; Finance show highest average salaries</a:t>
            </a:r>
          </a:p>
          <a:p>
            <a:pPr marL="823058" lvl="1" indent="-411529" algn="just">
              <a:lnSpc>
                <a:spcPts val="7586"/>
              </a:lnSpc>
              <a:buFont typeface="Arial"/>
              <a:buChar char="•"/>
            </a:pPr>
            <a:r>
              <a:rPr lang="en-US" sz="3812" spc="179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Gender pay gaps observed in multiple industries</a:t>
            </a:r>
          </a:p>
          <a:p>
            <a:pPr marL="823058" lvl="1" indent="-411529" algn="just">
              <a:lnSpc>
                <a:spcPts val="7586"/>
              </a:lnSpc>
              <a:buFont typeface="Arial"/>
              <a:buChar char="•"/>
            </a:pPr>
            <a:r>
              <a:rPr lang="en-US" sz="3812" spc="179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Advanced degrees generally lead to higher earnings</a:t>
            </a:r>
          </a:p>
          <a:p>
            <a:pPr marL="823058" lvl="1" indent="-411529" algn="just">
              <a:lnSpc>
                <a:spcPts val="7586"/>
              </a:lnSpc>
              <a:buFont typeface="Arial"/>
              <a:buChar char="•"/>
            </a:pPr>
            <a:r>
              <a:rPr lang="en-US" sz="3812" spc="179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Urban centers offer higher compensation</a:t>
            </a:r>
          </a:p>
          <a:p>
            <a:pPr algn="just">
              <a:lnSpc>
                <a:spcPts val="7586"/>
              </a:lnSpc>
            </a:pPr>
            <a:endParaRPr lang="en-US" sz="3812" spc="179" dirty="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413750" y="9657802"/>
            <a:ext cx="696501" cy="458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6"/>
              </a:lnSpc>
            </a:pPr>
            <a:r>
              <a:rPr lang="en-US" sz="2404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20/23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4874B0">
                <a:alpha val="100000"/>
              </a:srgbClr>
            </a:gs>
            <a:gs pos="100000">
              <a:srgbClr val="053371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 flipV="1">
            <a:off x="14745082" y="-822021"/>
            <a:ext cx="2720897" cy="4364939"/>
          </a:xfrm>
          <a:custGeom>
            <a:avLst/>
            <a:gdLst/>
            <a:ahLst/>
            <a:cxnLst/>
            <a:rect l="l" t="t" r="r" b="b"/>
            <a:pathLst>
              <a:path w="2720897" h="4364939">
                <a:moveTo>
                  <a:pt x="0" y="4364939"/>
                </a:moveTo>
                <a:lnTo>
                  <a:pt x="2720897" y="4364939"/>
                </a:lnTo>
                <a:lnTo>
                  <a:pt x="2720897" y="0"/>
                </a:lnTo>
                <a:lnTo>
                  <a:pt x="0" y="0"/>
                </a:lnTo>
                <a:lnTo>
                  <a:pt x="0" y="4364939"/>
                </a:lnTo>
                <a:close/>
              </a:path>
            </a:pathLst>
          </a:custGeom>
          <a:blipFill>
            <a:blip r:embed="rId2"/>
            <a:stretch>
              <a:fillRect t="-19790"/>
            </a:stretch>
          </a:blipFill>
        </p:spPr>
      </p:sp>
      <p:sp>
        <p:nvSpPr>
          <p:cNvPr id="3" name="Freeform 3"/>
          <p:cNvSpPr/>
          <p:nvPr/>
        </p:nvSpPr>
        <p:spPr>
          <a:xfrm rot="-10800000">
            <a:off x="0" y="0"/>
            <a:ext cx="1182249" cy="2916874"/>
          </a:xfrm>
          <a:custGeom>
            <a:avLst/>
            <a:gdLst/>
            <a:ahLst/>
            <a:cxnLst/>
            <a:rect l="l" t="t" r="r" b="b"/>
            <a:pathLst>
              <a:path w="1182249" h="2916874">
                <a:moveTo>
                  <a:pt x="0" y="0"/>
                </a:moveTo>
                <a:lnTo>
                  <a:pt x="1182249" y="0"/>
                </a:lnTo>
                <a:lnTo>
                  <a:pt x="1182249" y="2916874"/>
                </a:lnTo>
                <a:lnTo>
                  <a:pt x="0" y="29168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130145" b="-79260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2507854" y="1839489"/>
            <a:ext cx="17296837" cy="75331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23058" lvl="1" indent="-411529" algn="just">
              <a:lnSpc>
                <a:spcPts val="7433"/>
              </a:lnSpc>
              <a:buFont typeface="Arial"/>
              <a:buChar char="•"/>
            </a:pPr>
            <a:r>
              <a:rPr lang="en-US" sz="3812" spc="179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Promote Pay Transparency</a:t>
            </a:r>
          </a:p>
          <a:p>
            <a:pPr marL="823058" lvl="1" indent="-411529" algn="just">
              <a:lnSpc>
                <a:spcPts val="7433"/>
              </a:lnSpc>
              <a:buFont typeface="Arial"/>
              <a:buChar char="•"/>
            </a:pPr>
            <a:r>
              <a:rPr lang="en-US" sz="3812" spc="179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Encourage Skill Development</a:t>
            </a:r>
          </a:p>
          <a:p>
            <a:pPr marL="823058" lvl="1" indent="-411529" algn="just">
              <a:lnSpc>
                <a:spcPts val="7433"/>
              </a:lnSpc>
              <a:buFont typeface="Arial"/>
              <a:buChar char="•"/>
            </a:pPr>
            <a:r>
              <a:rPr lang="en-US" sz="3812" spc="179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Geographic Compensation Adjustment</a:t>
            </a:r>
          </a:p>
          <a:p>
            <a:pPr marL="823058" lvl="1" indent="-411529" algn="just">
              <a:lnSpc>
                <a:spcPts val="7433"/>
              </a:lnSpc>
              <a:buFont typeface="Arial"/>
              <a:buChar char="•"/>
            </a:pPr>
            <a:r>
              <a:rPr lang="en-US" sz="3812" spc="179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Attract Talent with Competitive Roles</a:t>
            </a:r>
          </a:p>
          <a:p>
            <a:pPr marL="823058" lvl="1" indent="-411529" algn="just">
              <a:lnSpc>
                <a:spcPts val="7433"/>
              </a:lnSpc>
              <a:buFont typeface="Arial"/>
              <a:buChar char="•"/>
            </a:pPr>
            <a:r>
              <a:rPr lang="en-US" sz="3812" spc="179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Address Gender Pay Gaps</a:t>
            </a:r>
          </a:p>
          <a:p>
            <a:pPr marL="823058" lvl="1" indent="-411529" algn="just">
              <a:lnSpc>
                <a:spcPts val="7433"/>
              </a:lnSpc>
              <a:buFont typeface="Arial"/>
              <a:buChar char="•"/>
            </a:pPr>
            <a:r>
              <a:rPr lang="en-US" sz="3812" spc="179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Optimize Compensation Packages</a:t>
            </a:r>
          </a:p>
          <a:p>
            <a:pPr marL="823058" lvl="1" indent="-411529" algn="just">
              <a:lnSpc>
                <a:spcPts val="7433"/>
              </a:lnSpc>
              <a:buFont typeface="Arial"/>
              <a:buChar char="•"/>
            </a:pPr>
            <a:r>
              <a:rPr lang="en-US" sz="3812" spc="179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Focus on Retention in High-Experience Segments</a:t>
            </a:r>
          </a:p>
          <a:p>
            <a:pPr marL="823058" lvl="1" indent="-411529" algn="just">
              <a:lnSpc>
                <a:spcPts val="7433"/>
              </a:lnSpc>
              <a:buFont typeface="Arial"/>
              <a:buChar char="•"/>
            </a:pPr>
            <a:r>
              <a:rPr lang="en-US" sz="3812" spc="179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Refine Hiring Strategy by Industry Trends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948272"/>
            <a:ext cx="9162206" cy="7957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63"/>
              </a:lnSpc>
            </a:pPr>
            <a:r>
              <a:rPr lang="en-US" sz="5059" b="1" spc="505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RECOMMENDATIONS: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13750" y="9657802"/>
            <a:ext cx="696501" cy="458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6"/>
              </a:lnSpc>
            </a:pPr>
            <a:r>
              <a:rPr lang="en-US" sz="2404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21/23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4874B0">
                <a:alpha val="100000"/>
              </a:srgbClr>
            </a:gs>
            <a:gs pos="100000">
              <a:srgbClr val="053371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32750" y="-56187"/>
            <a:ext cx="762000" cy="2927458"/>
          </a:xfrm>
          <a:custGeom>
            <a:avLst/>
            <a:gdLst/>
            <a:ahLst/>
            <a:cxnLst/>
            <a:rect l="l" t="t" r="r" b="b"/>
            <a:pathLst>
              <a:path w="762000" h="2927458">
                <a:moveTo>
                  <a:pt x="0" y="0"/>
                </a:moveTo>
                <a:lnTo>
                  <a:pt x="762000" y="0"/>
                </a:lnTo>
                <a:lnTo>
                  <a:pt x="762000" y="2927459"/>
                </a:lnTo>
                <a:lnTo>
                  <a:pt x="0" y="292745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1476" r="-175596" b="-78612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-783548" y="995366"/>
            <a:ext cx="9162206" cy="7957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63"/>
              </a:lnSpc>
            </a:pPr>
            <a:r>
              <a:rPr lang="en-US" sz="5059" b="1" spc="505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CONCLUSION: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514489" y="1977486"/>
            <a:ext cx="16230600" cy="7376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1078" lvl="1" indent="-365539" algn="just">
              <a:lnSpc>
                <a:spcPts val="6738"/>
              </a:lnSpc>
              <a:buFont typeface="Arial"/>
              <a:buChar char="•"/>
            </a:pPr>
            <a:r>
              <a:rPr lang="en-US" sz="3600" spc="159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Thorough analysis of salary trends across industries, roles, education and demographics.</a:t>
            </a:r>
          </a:p>
          <a:p>
            <a:pPr marL="731078" lvl="1" indent="-365539" algn="just">
              <a:lnSpc>
                <a:spcPts val="6738"/>
              </a:lnSpc>
              <a:buFont typeface="Arial"/>
              <a:buChar char="•"/>
            </a:pPr>
            <a:r>
              <a:rPr lang="en-US" sz="3600" spc="159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Industry, experience, and education level are major drivers of salary variations.</a:t>
            </a:r>
          </a:p>
          <a:p>
            <a:pPr marL="731078" lvl="1" indent="-365539" algn="just">
              <a:lnSpc>
                <a:spcPts val="6738"/>
              </a:lnSpc>
              <a:buFont typeface="Arial"/>
              <a:buChar char="•"/>
            </a:pPr>
            <a:r>
              <a:rPr lang="en-US" sz="3600" spc="159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Notable gender-based pay disparities identified across certain sectors.</a:t>
            </a:r>
          </a:p>
          <a:p>
            <a:pPr marL="731078" lvl="1" indent="-365539" algn="just">
              <a:lnSpc>
                <a:spcPts val="6738"/>
              </a:lnSpc>
              <a:buFont typeface="Arial"/>
              <a:buChar char="•"/>
            </a:pPr>
            <a:r>
              <a:rPr lang="en-US" sz="3600" spc="159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High-paying roles and cities were clearly highlighted through SQL analysis.</a:t>
            </a:r>
          </a:p>
          <a:p>
            <a:pPr marL="731078" lvl="1" indent="-365539" algn="just">
              <a:lnSpc>
                <a:spcPts val="6738"/>
              </a:lnSpc>
              <a:buFont typeface="Arial"/>
              <a:buChar char="•"/>
            </a:pPr>
            <a:r>
              <a:rPr lang="en-US" sz="3600" spc="159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Additional compensation (bonuses, incentives) were more common in specific job roles</a:t>
            </a:r>
          </a:p>
          <a:p>
            <a:pPr algn="just">
              <a:lnSpc>
                <a:spcPts val="2979"/>
              </a:lnSpc>
            </a:pPr>
            <a:endParaRPr lang="en-US" sz="3600" spc="159" dirty="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413750" y="9657802"/>
            <a:ext cx="696501" cy="458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6"/>
              </a:lnSpc>
            </a:pPr>
            <a:r>
              <a:rPr lang="en-US" sz="2404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22/23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4874B0">
                <a:alpha val="100000"/>
              </a:srgbClr>
            </a:gs>
            <a:gs pos="100000">
              <a:srgbClr val="053371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635353" y="6243499"/>
            <a:ext cx="8572348" cy="4043501"/>
          </a:xfrm>
          <a:custGeom>
            <a:avLst/>
            <a:gdLst/>
            <a:ahLst/>
            <a:cxnLst/>
            <a:rect l="l" t="t" r="r" b="b"/>
            <a:pathLst>
              <a:path w="8572348" h="4043501">
                <a:moveTo>
                  <a:pt x="0" y="0"/>
                </a:moveTo>
                <a:lnTo>
                  <a:pt x="8572348" y="0"/>
                </a:lnTo>
                <a:lnTo>
                  <a:pt x="8572348" y="4043501"/>
                </a:lnTo>
                <a:lnTo>
                  <a:pt x="0" y="40435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081354" y="1028700"/>
            <a:ext cx="4282420" cy="8229600"/>
          </a:xfrm>
          <a:custGeom>
            <a:avLst/>
            <a:gdLst/>
            <a:ahLst/>
            <a:cxnLst/>
            <a:rect l="l" t="t" r="r" b="b"/>
            <a:pathLst>
              <a:path w="4282420" h="8229600">
                <a:moveTo>
                  <a:pt x="0" y="0"/>
                </a:moveTo>
                <a:lnTo>
                  <a:pt x="4282420" y="0"/>
                </a:lnTo>
                <a:lnTo>
                  <a:pt x="428242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0" y="1028700"/>
            <a:ext cx="4282420" cy="8229600"/>
          </a:xfrm>
          <a:custGeom>
            <a:avLst/>
            <a:gdLst/>
            <a:ahLst/>
            <a:cxnLst/>
            <a:rect l="l" t="t" r="r" b="b"/>
            <a:pathLst>
              <a:path w="4282420" h="8229600">
                <a:moveTo>
                  <a:pt x="4282420" y="0"/>
                </a:moveTo>
                <a:lnTo>
                  <a:pt x="0" y="0"/>
                </a:lnTo>
                <a:lnTo>
                  <a:pt x="0" y="8229600"/>
                </a:lnTo>
                <a:lnTo>
                  <a:pt x="4282420" y="8229600"/>
                </a:lnTo>
                <a:lnTo>
                  <a:pt x="428242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4628749" y="4475099"/>
            <a:ext cx="9452605" cy="15678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562"/>
              </a:lnSpc>
            </a:pPr>
            <a:r>
              <a:rPr lang="en-US" sz="9964" b="1" spc="996" dirty="0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THANK YOU</a:t>
            </a:r>
          </a:p>
        </p:txBody>
      </p:sp>
      <p:sp>
        <p:nvSpPr>
          <p:cNvPr id="6" name="Freeform 6"/>
          <p:cNvSpPr/>
          <p:nvPr/>
        </p:nvSpPr>
        <p:spPr>
          <a:xfrm>
            <a:off x="-3754" y="6243499"/>
            <a:ext cx="8572348" cy="4043501"/>
          </a:xfrm>
          <a:custGeom>
            <a:avLst/>
            <a:gdLst/>
            <a:ahLst/>
            <a:cxnLst/>
            <a:rect l="l" t="t" r="r" b="b"/>
            <a:pathLst>
              <a:path w="8572348" h="4043501">
                <a:moveTo>
                  <a:pt x="0" y="0"/>
                </a:moveTo>
                <a:lnTo>
                  <a:pt x="8572348" y="0"/>
                </a:lnTo>
                <a:lnTo>
                  <a:pt x="8572348" y="4043501"/>
                </a:lnTo>
                <a:lnTo>
                  <a:pt x="0" y="40435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3225686" y="6243499"/>
            <a:ext cx="5367114" cy="4043501"/>
          </a:xfrm>
          <a:custGeom>
            <a:avLst/>
            <a:gdLst/>
            <a:ahLst/>
            <a:cxnLst/>
            <a:rect l="l" t="t" r="r" b="b"/>
            <a:pathLst>
              <a:path w="8572348" h="4043501">
                <a:moveTo>
                  <a:pt x="0" y="0"/>
                </a:moveTo>
                <a:lnTo>
                  <a:pt x="8572348" y="0"/>
                </a:lnTo>
                <a:lnTo>
                  <a:pt x="8572348" y="4043501"/>
                </a:lnTo>
                <a:lnTo>
                  <a:pt x="0" y="40435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8278001" y="1028700"/>
            <a:ext cx="1731997" cy="1499565"/>
          </a:xfrm>
          <a:custGeom>
            <a:avLst/>
            <a:gdLst/>
            <a:ahLst/>
            <a:cxnLst/>
            <a:rect l="l" t="t" r="r" b="b"/>
            <a:pathLst>
              <a:path w="1731997" h="1499565">
                <a:moveTo>
                  <a:pt x="0" y="0"/>
                </a:moveTo>
                <a:lnTo>
                  <a:pt x="1731998" y="0"/>
                </a:lnTo>
                <a:lnTo>
                  <a:pt x="1731998" y="1499565"/>
                </a:lnTo>
                <a:lnTo>
                  <a:pt x="0" y="149956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413750" y="9657802"/>
            <a:ext cx="696501" cy="458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6"/>
              </a:lnSpc>
            </a:pPr>
            <a:r>
              <a:rPr lang="en-US" sz="2404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23/23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4874B0">
                <a:alpha val="100000"/>
              </a:srgbClr>
            </a:gs>
            <a:gs pos="100000">
              <a:srgbClr val="053371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 flipV="1">
            <a:off x="15166069" y="7165069"/>
            <a:ext cx="2284104" cy="3959758"/>
          </a:xfrm>
          <a:custGeom>
            <a:avLst/>
            <a:gdLst/>
            <a:ahLst/>
            <a:cxnLst/>
            <a:rect l="l" t="t" r="r" b="b"/>
            <a:pathLst>
              <a:path w="2284104" h="3959758">
                <a:moveTo>
                  <a:pt x="0" y="3959758"/>
                </a:moveTo>
                <a:lnTo>
                  <a:pt x="2284104" y="3959758"/>
                </a:lnTo>
                <a:lnTo>
                  <a:pt x="2284104" y="0"/>
                </a:lnTo>
                <a:lnTo>
                  <a:pt x="0" y="0"/>
                </a:lnTo>
                <a:lnTo>
                  <a:pt x="0" y="3959758"/>
                </a:lnTo>
                <a:close/>
              </a:path>
            </a:pathLst>
          </a:custGeom>
          <a:blipFill>
            <a:blip r:embed="rId2"/>
            <a:stretch>
              <a:fillRect r="-19123" b="-3204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-2002774" y="601894"/>
            <a:ext cx="10937884" cy="8155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61"/>
              </a:lnSpc>
            </a:pPr>
            <a:r>
              <a:rPr lang="en-US" sz="5152" b="1" spc="515" dirty="0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OBJECTIVE: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303508" y="1677162"/>
            <a:ext cx="14955792" cy="3436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23058" lvl="1" indent="-411529" algn="just">
              <a:lnSpc>
                <a:spcPts val="5337"/>
              </a:lnSpc>
              <a:buFont typeface="Arial"/>
              <a:buChar char="•"/>
            </a:pPr>
            <a:r>
              <a:rPr lang="en-US" sz="3812" spc="24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Understand salary patterns across roles, industries, and demographics</a:t>
            </a:r>
          </a:p>
          <a:p>
            <a:pPr marL="823058" lvl="1" indent="-411529" algn="just">
              <a:lnSpc>
                <a:spcPts val="5337"/>
              </a:lnSpc>
              <a:buFont typeface="Arial"/>
              <a:buChar char="•"/>
            </a:pPr>
            <a:r>
              <a:rPr lang="en-US" sz="3812" spc="24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Identify factors influencing compensation (education, gender, geography)</a:t>
            </a:r>
          </a:p>
          <a:p>
            <a:pPr algn="just">
              <a:lnSpc>
                <a:spcPts val="5337"/>
              </a:lnSpc>
            </a:pPr>
            <a:endParaRPr lang="en-US" sz="3812" spc="240" dirty="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490077" y="9657802"/>
            <a:ext cx="543847" cy="458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6"/>
              </a:lnSpc>
            </a:pPr>
            <a:r>
              <a:rPr lang="en-US" sz="2404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3/23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238672" y="4869094"/>
            <a:ext cx="4139853" cy="8155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61"/>
              </a:lnSpc>
            </a:pPr>
            <a:r>
              <a:rPr lang="en-US" sz="5152" b="1" spc="515" dirty="0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GOAL: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303508" y="5503631"/>
            <a:ext cx="14955792" cy="48825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23058" lvl="1" indent="-411529" algn="just">
              <a:lnSpc>
                <a:spcPts val="6404"/>
              </a:lnSpc>
              <a:buFont typeface="Arial"/>
              <a:buChar char="•"/>
            </a:pPr>
            <a:r>
              <a:rPr lang="en-US" sz="3812" spc="179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Clean and preprocess the dataset</a:t>
            </a:r>
          </a:p>
          <a:p>
            <a:pPr marL="823058" lvl="1" indent="-411529" algn="just">
              <a:lnSpc>
                <a:spcPts val="6404"/>
              </a:lnSpc>
              <a:buFont typeface="Arial"/>
              <a:buChar char="•"/>
            </a:pPr>
            <a:r>
              <a:rPr lang="en-US" sz="3812" spc="179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Load into MySQL for querying</a:t>
            </a:r>
          </a:p>
          <a:p>
            <a:pPr marL="823058" lvl="1" indent="-411529" algn="just">
              <a:lnSpc>
                <a:spcPts val="6404"/>
              </a:lnSpc>
              <a:buFont typeface="Arial"/>
              <a:buChar char="•"/>
            </a:pPr>
            <a:r>
              <a:rPr lang="en-US" sz="3812" spc="179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Extract insights using SQL</a:t>
            </a:r>
          </a:p>
          <a:p>
            <a:pPr marL="823058" lvl="1" indent="-411529" algn="just">
              <a:lnSpc>
                <a:spcPts val="6404"/>
              </a:lnSpc>
              <a:buFont typeface="Arial"/>
              <a:buChar char="•"/>
            </a:pPr>
            <a:r>
              <a:rPr lang="en-US" sz="3812" spc="179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Visualize results via Excel pivot charts</a:t>
            </a:r>
          </a:p>
          <a:p>
            <a:pPr marL="823058" lvl="1" indent="-411529" algn="just">
              <a:lnSpc>
                <a:spcPts val="6404"/>
              </a:lnSpc>
              <a:buFont typeface="Arial"/>
              <a:buChar char="•"/>
            </a:pPr>
            <a:r>
              <a:rPr lang="en-US" sz="3812" spc="179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Build an interactive dashboard</a:t>
            </a:r>
          </a:p>
          <a:p>
            <a:pPr algn="just">
              <a:lnSpc>
                <a:spcPts val="6404"/>
              </a:lnSpc>
            </a:pPr>
            <a:endParaRPr lang="en-US" sz="3812" spc="179" dirty="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4874B0">
                <a:alpha val="100000"/>
              </a:srgbClr>
            </a:gs>
            <a:gs pos="100000">
              <a:srgbClr val="053371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 flipV="1">
            <a:off x="15758034" y="7757034"/>
            <a:ext cx="2720897" cy="2339035"/>
          </a:xfrm>
          <a:custGeom>
            <a:avLst/>
            <a:gdLst/>
            <a:ahLst/>
            <a:cxnLst/>
            <a:rect l="l" t="t" r="r" b="b"/>
            <a:pathLst>
              <a:path w="2720897" h="2339035">
                <a:moveTo>
                  <a:pt x="0" y="2339035"/>
                </a:moveTo>
                <a:lnTo>
                  <a:pt x="2720897" y="2339035"/>
                </a:lnTo>
                <a:lnTo>
                  <a:pt x="2720897" y="0"/>
                </a:lnTo>
                <a:lnTo>
                  <a:pt x="0" y="0"/>
                </a:lnTo>
                <a:lnTo>
                  <a:pt x="0" y="2339035"/>
                </a:lnTo>
                <a:close/>
              </a:path>
            </a:pathLst>
          </a:custGeom>
          <a:blipFill>
            <a:blip r:embed="rId2"/>
            <a:stretch>
              <a:fillRect b="-123544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762000" y="1598371"/>
            <a:ext cx="11473558" cy="888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75"/>
              </a:lnSpc>
            </a:pPr>
            <a:r>
              <a:rPr lang="en-US" sz="5636" b="1" spc="563" dirty="0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DATASET DESCRIPTION: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438568" y="2942500"/>
            <a:ext cx="14955792" cy="65017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23058" lvl="1" indent="-411529" algn="just">
              <a:lnSpc>
                <a:spcPts val="6404"/>
              </a:lnSpc>
              <a:buFont typeface="Arial"/>
              <a:buChar char="•"/>
            </a:pPr>
            <a:r>
              <a:rPr lang="en-US" sz="3812" spc="179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Source: Global Salary Survey Dataset</a:t>
            </a:r>
          </a:p>
          <a:p>
            <a:pPr marL="823058" lvl="1" indent="-411529" algn="just">
              <a:lnSpc>
                <a:spcPts val="6404"/>
              </a:lnSpc>
              <a:buFont typeface="Arial"/>
              <a:buChar char="•"/>
            </a:pPr>
            <a:r>
              <a:rPr lang="en-US" sz="3812" spc="179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Dataset contains about 28104 rows and 14 columns</a:t>
            </a:r>
          </a:p>
          <a:p>
            <a:pPr marL="823058" lvl="1" indent="-411529" algn="just">
              <a:lnSpc>
                <a:spcPts val="6404"/>
              </a:lnSpc>
              <a:buFont typeface="Arial"/>
              <a:buChar char="•"/>
            </a:pPr>
            <a:r>
              <a:rPr lang="en-US" sz="3812" spc="179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Key Attributes:</a:t>
            </a:r>
          </a:p>
          <a:p>
            <a:pPr marL="1646117" lvl="2" indent="-548706" algn="l">
              <a:lnSpc>
                <a:spcPts val="6404"/>
              </a:lnSpc>
              <a:buFont typeface="Arial"/>
              <a:buChar char="⚬"/>
            </a:pPr>
            <a:r>
              <a:rPr lang="en-US" sz="3812" spc="179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Age, Gender, Country, Industry</a:t>
            </a:r>
          </a:p>
          <a:p>
            <a:pPr marL="1646117" lvl="2" indent="-548706" algn="l">
              <a:lnSpc>
                <a:spcPts val="6404"/>
              </a:lnSpc>
              <a:buFont typeface="Arial"/>
              <a:buChar char="⚬"/>
            </a:pPr>
            <a:r>
              <a:rPr lang="en-US" sz="3812" spc="179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Job Title, Education, Experience</a:t>
            </a:r>
          </a:p>
          <a:p>
            <a:pPr marL="1646117" lvl="2" indent="-548706" algn="l">
              <a:lnSpc>
                <a:spcPts val="6404"/>
              </a:lnSpc>
              <a:buFont typeface="Arial"/>
              <a:buChar char="⚬"/>
            </a:pPr>
            <a:r>
              <a:rPr lang="en-US" sz="3812" spc="179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Annual Salary &amp; Additional Compensation</a:t>
            </a:r>
          </a:p>
          <a:p>
            <a:pPr algn="l">
              <a:lnSpc>
                <a:spcPts val="6404"/>
              </a:lnSpc>
            </a:pPr>
            <a:endParaRPr lang="en-US" sz="3812" spc="179" dirty="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just">
              <a:lnSpc>
                <a:spcPts val="6404"/>
              </a:lnSpc>
            </a:pPr>
            <a:endParaRPr lang="en-US" sz="3812" spc="179" dirty="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490077" y="9657802"/>
            <a:ext cx="543847" cy="458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6"/>
              </a:lnSpc>
            </a:pPr>
            <a:r>
              <a:rPr lang="en-US" sz="2404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4/23</a:t>
            </a:r>
          </a:p>
        </p:txBody>
      </p:sp>
      <p:sp>
        <p:nvSpPr>
          <p:cNvPr id="6" name="Freeform 6"/>
          <p:cNvSpPr/>
          <p:nvPr/>
        </p:nvSpPr>
        <p:spPr>
          <a:xfrm rot="-5400000" flipV="1">
            <a:off x="536109" y="-536109"/>
            <a:ext cx="1636471" cy="2708688"/>
          </a:xfrm>
          <a:custGeom>
            <a:avLst/>
            <a:gdLst/>
            <a:ahLst/>
            <a:cxnLst/>
            <a:rect l="l" t="t" r="r" b="b"/>
            <a:pathLst>
              <a:path w="1636471" h="2708688">
                <a:moveTo>
                  <a:pt x="0" y="2708689"/>
                </a:moveTo>
                <a:lnTo>
                  <a:pt x="1636471" y="2708689"/>
                </a:lnTo>
                <a:lnTo>
                  <a:pt x="1636471" y="0"/>
                </a:lnTo>
                <a:lnTo>
                  <a:pt x="0" y="0"/>
                </a:lnTo>
                <a:lnTo>
                  <a:pt x="0" y="2708689"/>
                </a:lnTo>
                <a:close/>
              </a:path>
            </a:pathLst>
          </a:custGeom>
          <a:blipFill>
            <a:blip r:embed="rId2"/>
            <a:stretch>
              <a:fillRect r="-66266" b="-93037"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4874B0">
                <a:alpha val="100000"/>
              </a:srgbClr>
            </a:gs>
            <a:gs pos="100000">
              <a:srgbClr val="053371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 flipV="1">
            <a:off x="15758034" y="7757034"/>
            <a:ext cx="2720897" cy="2339035"/>
          </a:xfrm>
          <a:custGeom>
            <a:avLst/>
            <a:gdLst/>
            <a:ahLst/>
            <a:cxnLst/>
            <a:rect l="l" t="t" r="r" b="b"/>
            <a:pathLst>
              <a:path w="2720897" h="2339035">
                <a:moveTo>
                  <a:pt x="0" y="2339035"/>
                </a:moveTo>
                <a:lnTo>
                  <a:pt x="2720897" y="2339035"/>
                </a:lnTo>
                <a:lnTo>
                  <a:pt x="2720897" y="0"/>
                </a:lnTo>
                <a:lnTo>
                  <a:pt x="0" y="0"/>
                </a:lnTo>
                <a:lnTo>
                  <a:pt x="0" y="2339035"/>
                </a:lnTo>
                <a:close/>
              </a:path>
            </a:pathLst>
          </a:custGeom>
          <a:blipFill>
            <a:blip r:embed="rId2"/>
            <a:stretch>
              <a:fillRect b="-123544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766746" y="4293644"/>
            <a:ext cx="16754509" cy="1907868"/>
          </a:xfrm>
          <a:custGeom>
            <a:avLst/>
            <a:gdLst/>
            <a:ahLst/>
            <a:cxnLst/>
            <a:rect l="l" t="t" r="r" b="b"/>
            <a:pathLst>
              <a:path w="16754509" h="1907868">
                <a:moveTo>
                  <a:pt x="0" y="0"/>
                </a:moveTo>
                <a:lnTo>
                  <a:pt x="16754508" y="0"/>
                </a:lnTo>
                <a:lnTo>
                  <a:pt x="16754508" y="1907868"/>
                </a:lnTo>
                <a:lnTo>
                  <a:pt x="0" y="190786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34686" b="-259289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766746" y="7429263"/>
            <a:ext cx="16754509" cy="1962387"/>
          </a:xfrm>
          <a:custGeom>
            <a:avLst/>
            <a:gdLst/>
            <a:ahLst/>
            <a:cxnLst/>
            <a:rect l="l" t="t" r="r" b="b"/>
            <a:pathLst>
              <a:path w="16754509" h="1962387">
                <a:moveTo>
                  <a:pt x="0" y="0"/>
                </a:moveTo>
                <a:lnTo>
                  <a:pt x="16754508" y="0"/>
                </a:lnTo>
                <a:lnTo>
                  <a:pt x="16754508" y="1962387"/>
                </a:lnTo>
                <a:lnTo>
                  <a:pt x="0" y="196238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29243" b="-251008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8694688" y="6356551"/>
            <a:ext cx="898623" cy="898623"/>
          </a:xfrm>
          <a:custGeom>
            <a:avLst/>
            <a:gdLst/>
            <a:ahLst/>
            <a:cxnLst/>
            <a:rect l="l" t="t" r="r" b="b"/>
            <a:pathLst>
              <a:path w="898623" h="898623">
                <a:moveTo>
                  <a:pt x="0" y="0"/>
                </a:moveTo>
                <a:lnTo>
                  <a:pt x="898624" y="0"/>
                </a:lnTo>
                <a:lnTo>
                  <a:pt x="898624" y="898623"/>
                </a:lnTo>
                <a:lnTo>
                  <a:pt x="0" y="89862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490077" y="601894"/>
            <a:ext cx="18276157" cy="8155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61"/>
              </a:lnSpc>
            </a:pPr>
            <a:r>
              <a:rPr lang="en-US" sz="5152" b="1" spc="515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DATA CLEANING AND TRANSFORMATION: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150259" y="1452694"/>
            <a:ext cx="14955792" cy="32632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23058" lvl="1" indent="-411529" algn="just">
              <a:lnSpc>
                <a:spcPts val="6404"/>
              </a:lnSpc>
              <a:buFont typeface="Arial"/>
              <a:buChar char="•"/>
            </a:pPr>
            <a:r>
              <a:rPr lang="en-US" sz="3812" spc="179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Handle missing values</a:t>
            </a:r>
          </a:p>
          <a:p>
            <a:pPr marL="823058" lvl="1" indent="-411529" algn="just">
              <a:lnSpc>
                <a:spcPts val="6404"/>
              </a:lnSpc>
              <a:buFont typeface="Arial"/>
              <a:buChar char="•"/>
            </a:pPr>
            <a:r>
              <a:rPr lang="en-US" sz="3812" spc="179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Standardize data types</a:t>
            </a:r>
          </a:p>
          <a:p>
            <a:pPr marL="823058" lvl="1" indent="-411529" algn="just">
              <a:lnSpc>
                <a:spcPts val="6404"/>
              </a:lnSpc>
              <a:buFont typeface="Arial"/>
              <a:buChar char="•"/>
            </a:pPr>
            <a:r>
              <a:rPr lang="en-US" sz="3812" spc="179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Detect and manage outliers</a:t>
            </a:r>
          </a:p>
          <a:p>
            <a:pPr algn="just">
              <a:lnSpc>
                <a:spcPts val="6404"/>
              </a:lnSpc>
            </a:pPr>
            <a:endParaRPr lang="en-US" sz="3812" spc="179" dirty="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490077" y="9657802"/>
            <a:ext cx="543847" cy="458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6"/>
              </a:lnSpc>
            </a:pPr>
            <a:r>
              <a:rPr lang="en-US" sz="2404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5/23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25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" dur="125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25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125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4874B0">
                <a:alpha val="100000"/>
              </a:srgbClr>
            </a:gs>
            <a:gs pos="100000">
              <a:srgbClr val="053371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 flipV="1">
            <a:off x="0" y="0"/>
            <a:ext cx="1247527" cy="3215094"/>
          </a:xfrm>
          <a:custGeom>
            <a:avLst/>
            <a:gdLst/>
            <a:ahLst/>
            <a:cxnLst/>
            <a:rect l="l" t="t" r="r" b="b"/>
            <a:pathLst>
              <a:path w="1247527" h="3215094">
                <a:moveTo>
                  <a:pt x="0" y="3215094"/>
                </a:moveTo>
                <a:lnTo>
                  <a:pt x="1247527" y="3215094"/>
                </a:lnTo>
                <a:lnTo>
                  <a:pt x="1247527" y="0"/>
                </a:lnTo>
                <a:lnTo>
                  <a:pt x="0" y="0"/>
                </a:lnTo>
                <a:lnTo>
                  <a:pt x="0" y="3215094"/>
                </a:lnTo>
                <a:close/>
              </a:path>
            </a:pathLst>
          </a:custGeom>
          <a:blipFill>
            <a:blip r:embed="rId2"/>
            <a:stretch>
              <a:fillRect t="-13919" r="-52775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1765596" y="2705101"/>
            <a:ext cx="5493704" cy="6214774"/>
          </a:xfrm>
          <a:custGeom>
            <a:avLst/>
            <a:gdLst/>
            <a:ahLst/>
            <a:cxnLst/>
            <a:rect l="l" t="t" r="r" b="b"/>
            <a:pathLst>
              <a:path w="5493704" h="6094357">
                <a:moveTo>
                  <a:pt x="0" y="0"/>
                </a:moveTo>
                <a:lnTo>
                  <a:pt x="5493704" y="0"/>
                </a:lnTo>
                <a:lnTo>
                  <a:pt x="5493704" y="6094356"/>
                </a:lnTo>
                <a:lnTo>
                  <a:pt x="0" y="60943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687" t="-5540" r="-369476" b="-121053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247527" y="1152525"/>
            <a:ext cx="10487684" cy="8155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61"/>
              </a:lnSpc>
            </a:pPr>
            <a:r>
              <a:rPr lang="en-US" sz="5152" b="1" spc="515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SQL QUERIES: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247527" y="2406417"/>
            <a:ext cx="9356661" cy="73114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23058" lvl="1" indent="-411529" algn="just">
              <a:lnSpc>
                <a:spcPts val="6404"/>
              </a:lnSpc>
              <a:buFont typeface="Arial"/>
              <a:buChar char="•"/>
            </a:pPr>
            <a:r>
              <a:rPr lang="en-US" sz="3812" spc="179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‘Save As’ the Excel file in CSV format</a:t>
            </a:r>
          </a:p>
          <a:p>
            <a:pPr marL="823058" lvl="1" indent="-411529" algn="just">
              <a:lnSpc>
                <a:spcPts val="6404"/>
              </a:lnSpc>
              <a:buFont typeface="Arial"/>
              <a:buChar char="•"/>
            </a:pPr>
            <a:r>
              <a:rPr lang="en-US" sz="3812" spc="179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SQL workbench - Database - Table - (right click) - Table data import wizard</a:t>
            </a:r>
          </a:p>
          <a:p>
            <a:pPr marL="823058" lvl="1" indent="-411529" algn="just">
              <a:lnSpc>
                <a:spcPts val="6404"/>
              </a:lnSpc>
              <a:buFont typeface="Arial"/>
              <a:buChar char="•"/>
            </a:pPr>
            <a:r>
              <a:rPr lang="en-US" sz="3812" spc="179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Import the saved CSV file and load</a:t>
            </a:r>
          </a:p>
          <a:p>
            <a:pPr marL="823058" lvl="1" indent="-411529" algn="just">
              <a:lnSpc>
                <a:spcPts val="6404"/>
              </a:lnSpc>
              <a:buFont typeface="Arial"/>
              <a:buChar char="•"/>
            </a:pPr>
            <a:r>
              <a:rPr lang="en-US" sz="3812" spc="179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Run queries and export back to Excel</a:t>
            </a:r>
          </a:p>
          <a:p>
            <a:pPr algn="just">
              <a:lnSpc>
                <a:spcPts val="6404"/>
              </a:lnSpc>
            </a:pPr>
            <a:endParaRPr lang="en-US" sz="3812" spc="179" dirty="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490077" y="9657802"/>
            <a:ext cx="543847" cy="458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6"/>
              </a:lnSpc>
            </a:pPr>
            <a:r>
              <a:rPr lang="en-US" sz="2404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6/23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4874B0">
                <a:alpha val="100000"/>
              </a:srgbClr>
            </a:gs>
            <a:gs pos="100000">
              <a:srgbClr val="053371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 flipV="1">
            <a:off x="0" y="0"/>
            <a:ext cx="1247527" cy="3215094"/>
          </a:xfrm>
          <a:custGeom>
            <a:avLst/>
            <a:gdLst/>
            <a:ahLst/>
            <a:cxnLst/>
            <a:rect l="l" t="t" r="r" b="b"/>
            <a:pathLst>
              <a:path w="1247527" h="3215094">
                <a:moveTo>
                  <a:pt x="0" y="3215094"/>
                </a:moveTo>
                <a:lnTo>
                  <a:pt x="1247527" y="3215094"/>
                </a:lnTo>
                <a:lnTo>
                  <a:pt x="1247527" y="0"/>
                </a:lnTo>
                <a:lnTo>
                  <a:pt x="0" y="0"/>
                </a:lnTo>
                <a:lnTo>
                  <a:pt x="0" y="3215094"/>
                </a:lnTo>
                <a:close/>
              </a:path>
            </a:pathLst>
          </a:custGeom>
          <a:blipFill>
            <a:blip r:embed="rId2"/>
            <a:stretch>
              <a:fillRect t="-13919" r="-52775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97161" y="3877293"/>
            <a:ext cx="8849430" cy="5564770"/>
          </a:xfrm>
          <a:custGeom>
            <a:avLst/>
            <a:gdLst/>
            <a:ahLst/>
            <a:cxnLst/>
            <a:rect l="l" t="t" r="r" b="b"/>
            <a:pathLst>
              <a:path w="8849430" h="5564770">
                <a:moveTo>
                  <a:pt x="0" y="0"/>
                </a:moveTo>
                <a:lnTo>
                  <a:pt x="8849429" y="0"/>
                </a:lnTo>
                <a:lnTo>
                  <a:pt x="8849429" y="5564770"/>
                </a:lnTo>
                <a:lnTo>
                  <a:pt x="0" y="556477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81104" t="-122788" r="-291446" b="-176434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247527" y="1207070"/>
            <a:ext cx="10487684" cy="8155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61"/>
              </a:lnSpc>
            </a:pPr>
            <a:r>
              <a:rPr lang="en-US" sz="5152" b="1" spc="515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SQL QUERIES:</a:t>
            </a:r>
          </a:p>
        </p:txBody>
      </p:sp>
      <p:sp>
        <p:nvSpPr>
          <p:cNvPr id="5" name="Freeform 5"/>
          <p:cNvSpPr/>
          <p:nvPr/>
        </p:nvSpPr>
        <p:spPr>
          <a:xfrm>
            <a:off x="9762674" y="3877293"/>
            <a:ext cx="8216715" cy="5564770"/>
          </a:xfrm>
          <a:custGeom>
            <a:avLst/>
            <a:gdLst/>
            <a:ahLst/>
            <a:cxnLst/>
            <a:rect l="l" t="t" r="r" b="b"/>
            <a:pathLst>
              <a:path w="8216715" h="5564770">
                <a:moveTo>
                  <a:pt x="0" y="0"/>
                </a:moveTo>
                <a:lnTo>
                  <a:pt x="8216715" y="0"/>
                </a:lnTo>
                <a:lnTo>
                  <a:pt x="8216715" y="5564770"/>
                </a:lnTo>
                <a:lnTo>
                  <a:pt x="0" y="556477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5427" t="-180625" r="-250665" b="-37923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565725" y="2646738"/>
            <a:ext cx="17156549" cy="7516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59"/>
              </a:lnSpc>
              <a:spcBef>
                <a:spcPct val="0"/>
              </a:spcBef>
            </a:pPr>
            <a:r>
              <a:rPr lang="en-US" sz="4773" spc="477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AVERAGE SALARY BY INDUSTRY AND GENDER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90077" y="9657802"/>
            <a:ext cx="543847" cy="458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6"/>
              </a:lnSpc>
            </a:pPr>
            <a:r>
              <a:rPr lang="en-US" sz="2404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7/23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4874B0">
                <a:alpha val="100000"/>
              </a:srgbClr>
            </a:gs>
            <a:gs pos="100000">
              <a:srgbClr val="053371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 flipV="1">
            <a:off x="0" y="0"/>
            <a:ext cx="1247527" cy="3215094"/>
          </a:xfrm>
          <a:custGeom>
            <a:avLst/>
            <a:gdLst/>
            <a:ahLst/>
            <a:cxnLst/>
            <a:rect l="l" t="t" r="r" b="b"/>
            <a:pathLst>
              <a:path w="1247527" h="3215094">
                <a:moveTo>
                  <a:pt x="0" y="3215094"/>
                </a:moveTo>
                <a:lnTo>
                  <a:pt x="1247527" y="3215094"/>
                </a:lnTo>
                <a:lnTo>
                  <a:pt x="1247527" y="0"/>
                </a:lnTo>
                <a:lnTo>
                  <a:pt x="0" y="0"/>
                </a:lnTo>
                <a:lnTo>
                  <a:pt x="0" y="3215094"/>
                </a:lnTo>
                <a:close/>
              </a:path>
            </a:pathLst>
          </a:custGeom>
          <a:blipFill>
            <a:blip r:embed="rId2"/>
            <a:stretch>
              <a:fillRect t="-13919" r="-52775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985198" y="1996545"/>
            <a:ext cx="14397802" cy="3447395"/>
          </a:xfrm>
          <a:custGeom>
            <a:avLst/>
            <a:gdLst/>
            <a:ahLst/>
            <a:cxnLst/>
            <a:rect l="l" t="t" r="r" b="b"/>
            <a:pathLst>
              <a:path w="11717516" h="3447395">
                <a:moveTo>
                  <a:pt x="0" y="0"/>
                </a:moveTo>
                <a:lnTo>
                  <a:pt x="11717516" y="0"/>
                </a:lnTo>
                <a:lnTo>
                  <a:pt x="11717516" y="3447395"/>
                </a:lnTo>
                <a:lnTo>
                  <a:pt x="0" y="344739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3269" t="-86125" r="-107306" b="-266338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985198" y="5600700"/>
            <a:ext cx="14397802" cy="4371159"/>
          </a:xfrm>
          <a:custGeom>
            <a:avLst/>
            <a:gdLst/>
            <a:ahLst/>
            <a:cxnLst/>
            <a:rect l="l" t="t" r="r" b="b"/>
            <a:pathLst>
              <a:path w="7215508" h="4194631">
                <a:moveTo>
                  <a:pt x="0" y="0"/>
                </a:moveTo>
                <a:lnTo>
                  <a:pt x="7215508" y="0"/>
                </a:lnTo>
                <a:lnTo>
                  <a:pt x="7215508" y="4194631"/>
                </a:lnTo>
                <a:lnTo>
                  <a:pt x="0" y="419463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3420" t="-213960" r="-253499" b="-57900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370203" y="957189"/>
            <a:ext cx="15661006" cy="7084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4490" spc="449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TOTAL SALARY COMPENSATION BY JOB TITLE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90077" y="9657802"/>
            <a:ext cx="543847" cy="458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6"/>
              </a:lnSpc>
            </a:pPr>
            <a:r>
              <a:rPr lang="en-US" sz="2404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8/23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4874B0">
                <a:alpha val="100000"/>
              </a:srgbClr>
            </a:gs>
            <a:gs pos="100000">
              <a:srgbClr val="053371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 flipV="1">
            <a:off x="0" y="0"/>
            <a:ext cx="1247527" cy="3215094"/>
          </a:xfrm>
          <a:custGeom>
            <a:avLst/>
            <a:gdLst/>
            <a:ahLst/>
            <a:cxnLst/>
            <a:rect l="l" t="t" r="r" b="b"/>
            <a:pathLst>
              <a:path w="1247527" h="3215094">
                <a:moveTo>
                  <a:pt x="0" y="3215094"/>
                </a:moveTo>
                <a:lnTo>
                  <a:pt x="1247527" y="3215094"/>
                </a:lnTo>
                <a:lnTo>
                  <a:pt x="1247527" y="0"/>
                </a:lnTo>
                <a:lnTo>
                  <a:pt x="0" y="0"/>
                </a:lnTo>
                <a:lnTo>
                  <a:pt x="0" y="3215094"/>
                </a:lnTo>
                <a:close/>
              </a:path>
            </a:pathLst>
          </a:custGeom>
          <a:blipFill>
            <a:blip r:embed="rId2"/>
            <a:stretch>
              <a:fillRect t="-13919" r="-52775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401812" y="1898024"/>
            <a:ext cx="13981188" cy="4375008"/>
          </a:xfrm>
          <a:custGeom>
            <a:avLst/>
            <a:gdLst/>
            <a:ahLst/>
            <a:cxnLst/>
            <a:rect l="l" t="t" r="r" b="b"/>
            <a:pathLst>
              <a:path w="9087413" h="4375008">
                <a:moveTo>
                  <a:pt x="0" y="0"/>
                </a:moveTo>
                <a:lnTo>
                  <a:pt x="9087414" y="0"/>
                </a:lnTo>
                <a:lnTo>
                  <a:pt x="9087414" y="4375008"/>
                </a:lnTo>
                <a:lnTo>
                  <a:pt x="0" y="437500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7595" t="-96255" r="-174771" b="-170501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2401812" y="6438900"/>
            <a:ext cx="13981188" cy="3524639"/>
          </a:xfrm>
          <a:custGeom>
            <a:avLst/>
            <a:gdLst/>
            <a:ahLst/>
            <a:cxnLst/>
            <a:rect l="l" t="t" r="r" b="b"/>
            <a:pathLst>
              <a:path w="9492594" h="3465406">
                <a:moveTo>
                  <a:pt x="0" y="0"/>
                </a:moveTo>
                <a:lnTo>
                  <a:pt x="9492594" y="0"/>
                </a:lnTo>
                <a:lnTo>
                  <a:pt x="9492594" y="3465406"/>
                </a:lnTo>
                <a:lnTo>
                  <a:pt x="0" y="346540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3517" t="-262741" r="-174662" b="-100281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524968" y="678741"/>
            <a:ext cx="15824002" cy="7083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2"/>
              </a:lnSpc>
              <a:spcBef>
                <a:spcPct val="0"/>
              </a:spcBef>
            </a:pPr>
            <a:r>
              <a:rPr lang="en-US" sz="4483" spc="448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SALARY DISTRIBUTION BY EDUCATION LEVEL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90077" y="9657802"/>
            <a:ext cx="543847" cy="458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6"/>
              </a:lnSpc>
            </a:pPr>
            <a:r>
              <a:rPr lang="en-US" sz="2404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9/23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</TotalTime>
  <Words>415</Words>
  <Application>Microsoft Office PowerPoint</Application>
  <PresentationFormat>Custom</PresentationFormat>
  <Paragraphs>98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Times New Roman Bold</vt:lpstr>
      <vt:lpstr>Arial</vt:lpstr>
      <vt:lpstr>Calibri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Business Plan</dc:title>
  <dc:creator>Acer</dc:creator>
  <cp:lastModifiedBy>Riya Rajesh</cp:lastModifiedBy>
  <cp:revision>5</cp:revision>
  <dcterms:created xsi:type="dcterms:W3CDTF">2006-08-16T00:00:00Z</dcterms:created>
  <dcterms:modified xsi:type="dcterms:W3CDTF">2025-06-25T06:42:52Z</dcterms:modified>
  <dc:identifier>DAGrQz04iyE</dc:identifier>
</cp:coreProperties>
</file>